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7"/>
  </p:notesMasterIdLst>
  <p:sldIdLst>
    <p:sldId id="256" r:id="rId2"/>
    <p:sldId id="310" r:id="rId3"/>
    <p:sldId id="311" r:id="rId4"/>
    <p:sldId id="312" r:id="rId5"/>
    <p:sldId id="291" r:id="rId6"/>
    <p:sldId id="316" r:id="rId7"/>
    <p:sldId id="309" r:id="rId8"/>
    <p:sldId id="314" r:id="rId9"/>
    <p:sldId id="315" r:id="rId10"/>
    <p:sldId id="306" r:id="rId11"/>
    <p:sldId id="307" r:id="rId12"/>
    <p:sldId id="304" r:id="rId13"/>
    <p:sldId id="305" r:id="rId14"/>
    <p:sldId id="308" r:id="rId15"/>
    <p:sldId id="25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B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9836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outlineViewPr>
    <p:cViewPr>
      <p:scale>
        <a:sx n="33" d="100"/>
        <a:sy n="33" d="100"/>
      </p:scale>
      <p:origin x="0" y="-3468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31863-6368-41AB-AE25-E2C3DBA8B704}" type="datetimeFigureOut">
              <a:rPr lang="ko-KR" altLang="en-US" smtClean="0"/>
              <a:t>2025-01-17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EA7D0-8583-4BD7-8573-1330AC5B32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800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라마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모델을 활용한 파인 튜닝과 </a:t>
            </a:r>
            <a:r>
              <a:rPr lang="ko-KR" altLang="en-US" dirty="0" err="1" smtClean="0"/>
              <a:t>랭체인을</a:t>
            </a:r>
            <a:r>
              <a:rPr lang="ko-KR" altLang="en-US" dirty="0" smtClean="0"/>
              <a:t> 적용한 실시간 전문지식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ai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EA7D0-8583-4BD7-8573-1330AC5B32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55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EA7D0-8583-4BD7-8573-1330AC5B32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69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454895" y="761999"/>
            <a:ext cx="2740685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417B-14BF-44A4-BD0C-81CD33D62EAB}" type="datetime1">
              <a:rPr lang="en-US" altLang="ko-KR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4703-EC5A-4B5F-9622-85EAFF1DC8A5}" type="datetime1">
              <a:rPr lang="en-US" altLang="ko-KR" smtClean="0"/>
              <a:t>1/17/2025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5503-AEDC-4FDB-AAF7-B9B47C543E8B}" type="datetime1">
              <a:rPr lang="en-US" altLang="ko-KR" smtClean="0"/>
              <a:t>1/17/2025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F5803-D7C3-434C-836E-7971D71E1D31}" type="datetime1">
              <a:rPr lang="en-US" altLang="ko-KR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0734-E306-4B57-8D03-B3A71BE0DD56}" type="datetime1">
              <a:rPr lang="en-US" altLang="ko-KR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1A027-3BB9-426C-80D5-9245BFA49C95}" type="datetime1">
              <a:rPr lang="en-US" altLang="ko-KR" smtClean="0"/>
              <a:t>1/17/2025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61636-E0A8-4BA3-944A-266DDAF06EB6}" type="datetime1">
              <a:rPr lang="en-US" altLang="ko-KR" smtClean="0"/>
              <a:t>1/17/2025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3490-E9F5-4C4C-9302-77836FB94B5A}" type="datetime1">
              <a:rPr lang="en-US" altLang="ko-KR" smtClean="0"/>
              <a:t>1/17/2025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1B3C2-0BE4-44F8-B35C-49D67BA2CDF0}" type="datetime1">
              <a:rPr lang="en-US" altLang="ko-KR" smtClean="0"/>
              <a:t>1/17/2025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 6"/>
          <p:cNvSpPr/>
          <p:nvPr userDrawn="1"/>
        </p:nvSpPr>
        <p:spPr>
          <a:xfrm>
            <a:off x="5012575" y="0"/>
            <a:ext cx="7179425" cy="46052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내용 개체 틀 2"/>
          <p:cNvSpPr txBox="1">
            <a:spLocks/>
          </p:cNvSpPr>
          <p:nvPr userDrawn="1"/>
        </p:nvSpPr>
        <p:spPr>
          <a:xfrm>
            <a:off x="549222" y="723208"/>
            <a:ext cx="11043680" cy="576551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sp>
        <p:nvSpPr>
          <p:cNvPr id="11" name="Rectangle 37"/>
          <p:cNvSpPr/>
          <p:nvPr userDrawn="1"/>
        </p:nvSpPr>
        <p:spPr>
          <a:xfrm rot="5400000">
            <a:off x="1463040" y="5162204"/>
            <a:ext cx="232756" cy="3158836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2" descr="주)세종교육 2024년 기업정보 | 직원수, 근무환경, 복리후생 등 - 사람인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" y="0"/>
            <a:ext cx="1617270" cy="69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F2E27-471D-4C25-90BC-EEC3EAC8D76E}" type="datetime1">
              <a:rPr lang="en-US" altLang="ko-KR" smtClean="0"/>
              <a:t>1/17/2025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DBCA-EDA0-43CC-9007-B13C2A3D0223}" type="datetime1">
              <a:rPr lang="en-US" altLang="ko-KR" smtClean="0"/>
              <a:t>1/17/2025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96508" y="864108"/>
            <a:ext cx="7876165" cy="51206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CD02D89-FB8A-470B-B94C-7662C3086676}" type="datetime1">
              <a:rPr lang="en-US" altLang="ko-KR" smtClean="0"/>
              <a:t>1/17/2025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82567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2" descr="주)세종교육 2024년 기업정보 | 직원수, 근무환경, 복리후생 등 - 사람인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" y="0"/>
            <a:ext cx="1617270" cy="69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obis.or.kr/kobisopenapi/homepg/main/main.do" TargetMode="External"/><Relationship Id="rId2" Type="http://schemas.openxmlformats.org/officeDocument/2006/relationships/hyperlink" Target="https://huggingface.co/MLP-KTLim/llama-3-Korean-Bllossom-8B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eloper.themoviedb.org/reference/intro/getting-start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1200" dirty="0">
                <a:latin typeface="+mj-ea"/>
              </a:rPr>
              <a:t>[KDT] </a:t>
            </a:r>
            <a:r>
              <a:rPr lang="ko-KR" altLang="en-US" sz="1200" dirty="0">
                <a:latin typeface="+mj-ea"/>
              </a:rPr>
              <a:t>인공지능 </a:t>
            </a:r>
            <a:r>
              <a:rPr lang="en-US" altLang="ko-KR" sz="1200" dirty="0" err="1">
                <a:latin typeface="+mj-ea"/>
              </a:rPr>
              <a:t>AIoT</a:t>
            </a:r>
            <a:r>
              <a:rPr lang="ko-KR" altLang="en-US" sz="1200" dirty="0">
                <a:latin typeface="+mj-ea"/>
              </a:rPr>
              <a:t>를 이용한 빅데이터 </a:t>
            </a:r>
            <a:r>
              <a:rPr lang="ko-KR" altLang="en-US" sz="1200" dirty="0" smtClean="0">
                <a:latin typeface="+mj-ea"/>
              </a:rPr>
              <a:t>분석</a:t>
            </a:r>
            <a:r>
              <a:rPr lang="en-US" altLang="ko-KR" sz="1200" dirty="0" smtClean="0">
                <a:latin typeface="+mj-ea"/>
              </a:rPr>
              <a:t/>
            </a:r>
            <a:br>
              <a:rPr lang="en-US" altLang="ko-KR" sz="1200" dirty="0" smtClean="0">
                <a:latin typeface="+mj-ea"/>
              </a:rPr>
            </a:br>
            <a:r>
              <a:rPr lang="ko-KR" altLang="en-US" sz="1200" dirty="0" err="1" smtClean="0">
                <a:latin typeface="+mj-ea"/>
              </a:rPr>
              <a:t>산업솔루션</a:t>
            </a:r>
            <a:r>
              <a:rPr lang="ko-KR" altLang="en-US" sz="1200" dirty="0" smtClean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개발 취업연계 </a:t>
            </a:r>
            <a:r>
              <a:rPr lang="ko-KR" altLang="en-US" sz="1200" dirty="0" smtClean="0">
                <a:latin typeface="+mj-ea"/>
              </a:rPr>
              <a:t>부트캠프</a:t>
            </a:r>
            <a:r>
              <a:rPr lang="en-US" altLang="ko-KR" sz="1200" dirty="0">
                <a:latin typeface="+mj-ea"/>
              </a:rPr>
              <a:t> </a:t>
            </a:r>
            <a:r>
              <a:rPr lang="en-US" altLang="ko-KR" sz="1200" dirty="0" smtClean="0">
                <a:latin typeface="+mj-ea"/>
              </a:rPr>
              <a:t>(24.07 ~ 25.01)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r>
              <a:rPr lang="en-US" altLang="ko-KR" b="1" dirty="0" smtClean="0">
                <a:latin typeface="+mj-ea"/>
              </a:rPr>
              <a:t>LLM</a:t>
            </a:r>
            <a:r>
              <a:rPr lang="ko-KR" altLang="en-US" b="1" dirty="0" smtClean="0">
                <a:latin typeface="+mj-ea"/>
              </a:rPr>
              <a:t>을 활용한</a:t>
            </a:r>
            <a:r>
              <a:rPr lang="en-US" altLang="ko-KR" b="1" dirty="0" smtClean="0">
                <a:latin typeface="+mj-ea"/>
              </a:rPr>
              <a:t/>
            </a:r>
            <a:br>
              <a:rPr lang="en-US" altLang="ko-KR" b="1" dirty="0" smtClean="0">
                <a:latin typeface="+mj-ea"/>
              </a:rPr>
            </a:br>
            <a:r>
              <a:rPr lang="ko-KR" altLang="en-US" b="1" dirty="0" smtClean="0">
                <a:latin typeface="+mj-ea"/>
              </a:rPr>
              <a:t>영화</a:t>
            </a:r>
            <a:r>
              <a:rPr lang="en-US" altLang="ko-KR" b="1" dirty="0">
                <a:latin typeface="+mj-ea"/>
              </a:rPr>
              <a:t> </a:t>
            </a:r>
            <a:r>
              <a:rPr lang="ko-KR" altLang="en-US" b="1" dirty="0" smtClean="0">
                <a:latin typeface="+mj-ea"/>
              </a:rPr>
              <a:t>검색 및 </a:t>
            </a:r>
            <a:r>
              <a:rPr lang="ko-KR" altLang="en-US" b="1" dirty="0" smtClean="0">
                <a:latin typeface="+mj-ea"/>
              </a:rPr>
              <a:t>추천</a:t>
            </a:r>
            <a:r>
              <a:rPr lang="en-US" altLang="ko-KR" b="1" dirty="0" smtClean="0">
                <a:latin typeface="+mj-ea"/>
              </a:rPr>
              <a:t/>
            </a:r>
            <a:br>
              <a:rPr lang="en-US" altLang="ko-KR" b="1" dirty="0" smtClean="0">
                <a:latin typeface="+mj-ea"/>
              </a:rPr>
            </a:br>
            <a:r>
              <a:rPr lang="ko-KR" altLang="en-US" b="1" dirty="0" smtClean="0">
                <a:latin typeface="+mj-ea"/>
              </a:rPr>
              <a:t>시스템</a:t>
            </a:r>
            <a:endParaRPr lang="ko-KR" altLang="en-US" b="1" dirty="0"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18831" y="5159044"/>
            <a:ext cx="2403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</a:rPr>
              <a:t>CENTER  </a:t>
            </a:r>
            <a:r>
              <a:rPr lang="ko-KR" altLang="en-US" dirty="0" err="1" smtClean="0">
                <a:solidFill>
                  <a:schemeClr val="bg1"/>
                </a:solidFill>
              </a:rPr>
              <a:t>안채연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en-US" altLang="ko-KR" dirty="0" smtClean="0">
                <a:solidFill>
                  <a:schemeClr val="bg1"/>
                </a:solidFill>
                <a:latin typeface="+mj-ea"/>
                <a:ea typeface="+mj-ea"/>
              </a:rPr>
              <a:t>SUPPORTER</a:t>
            </a:r>
            <a:r>
              <a:rPr lang="en-US" altLang="ko-KR" dirty="0" smtClean="0">
                <a:solidFill>
                  <a:schemeClr val="bg1"/>
                </a:solidFill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</a:rPr>
              <a:t>조영훈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주)세종교육 2024년 기업정보 | 직원수, 근무환경, 복리후생 등 - 사람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59" y="0"/>
            <a:ext cx="1617270" cy="69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4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599832" y="201336"/>
            <a:ext cx="3036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개발 결과</a:t>
            </a:r>
            <a:r>
              <a:rPr lang="en-US" altLang="ko-KR" sz="3200" b="1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헤더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298065" y="1362317"/>
            <a:ext cx="7595870" cy="4083030"/>
            <a:chOff x="1511378" y="1551353"/>
            <a:chExt cx="7595870" cy="408303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1378" y="1920685"/>
              <a:ext cx="7595870" cy="14461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1378" y="4269556"/>
              <a:ext cx="7595870" cy="136482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4732071" y="1551353"/>
              <a:ext cx="115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로그인 전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32070" y="3900224"/>
              <a:ext cx="115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로그인 후</a:t>
              </a:r>
              <a:endParaRPr lang="ko-KR" altLang="en-US" dirty="0"/>
            </a:p>
          </p:txBody>
        </p:sp>
      </p:grpSp>
      <p:sp>
        <p:nvSpPr>
          <p:cNvPr id="10" name="사각형 설명선 9"/>
          <p:cNvSpPr/>
          <p:nvPr/>
        </p:nvSpPr>
        <p:spPr>
          <a:xfrm>
            <a:off x="9151529" y="2852163"/>
            <a:ext cx="1484811" cy="651274"/>
          </a:xfrm>
          <a:prstGeom prst="wedgeRectCallout">
            <a:avLst>
              <a:gd name="adj1" fmla="val -23733"/>
              <a:gd name="adj2" fmla="val 1289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로그아웃 버튼으로 활성화된다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1247883" y="3279376"/>
            <a:ext cx="1567303" cy="567125"/>
          </a:xfrm>
          <a:prstGeom prst="wedgeRectCallout">
            <a:avLst>
              <a:gd name="adj1" fmla="val 59002"/>
              <a:gd name="adj2" fmla="val 7801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로그인한 사용자를 보여준다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4671988" y="5289424"/>
            <a:ext cx="3168203" cy="689312"/>
          </a:xfrm>
          <a:prstGeom prst="wedgeRectCallout">
            <a:avLst>
              <a:gd name="adj1" fmla="val 22108"/>
              <a:gd name="adj2" fmla="val -8827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 smtClean="0">
                <a:solidFill>
                  <a:schemeClr val="tx1"/>
                </a:solidFill>
              </a:rPr>
              <a:t>검색어를</a:t>
            </a:r>
            <a:r>
              <a:rPr lang="ko-KR" altLang="en-US" sz="1200" dirty="0" smtClean="0">
                <a:solidFill>
                  <a:schemeClr val="tx1"/>
                </a:solidFill>
              </a:rPr>
              <a:t> 입력한다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필터링이</a:t>
            </a:r>
            <a:r>
              <a:rPr lang="ko-KR" altLang="en-US" sz="1200" dirty="0" smtClean="0">
                <a:solidFill>
                  <a:schemeClr val="tx1"/>
                </a:solidFill>
              </a:rPr>
              <a:t> 가능한 항목</a:t>
            </a:r>
            <a:r>
              <a:rPr lang="en-US" altLang="ko-KR" sz="1200" dirty="0" smtClean="0">
                <a:solidFill>
                  <a:schemeClr val="tx1"/>
                </a:solidFill>
              </a:rPr>
              <a:t>: </a:t>
            </a:r>
            <a:r>
              <a:rPr lang="ko-KR" altLang="en-US" sz="1200" dirty="0" smtClean="0">
                <a:solidFill>
                  <a:schemeClr val="tx1"/>
                </a:solidFill>
              </a:rPr>
              <a:t>제목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감독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제작국가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배우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47572" y="757172"/>
            <a:ext cx="4696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u="sng" dirty="0" err="1" smtClean="0"/>
              <a:t>로그인에</a:t>
            </a:r>
            <a:r>
              <a:rPr lang="ko-KR" altLang="en-US" sz="1400" u="sng" dirty="0" smtClean="0"/>
              <a:t> 따라 </a:t>
            </a:r>
            <a:r>
              <a:rPr lang="ko-KR" altLang="en-US" sz="1400" u="sng" dirty="0" smtClean="0"/>
              <a:t>화면 </a:t>
            </a:r>
            <a:r>
              <a:rPr lang="ko-KR" altLang="en-US" sz="1400" u="sng" dirty="0" smtClean="0"/>
              <a:t>일부가 동적으로 변한다</a:t>
            </a:r>
            <a:endParaRPr lang="ko-KR" altLang="en-US" sz="1400" u="sng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2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585993" y="1534144"/>
            <a:ext cx="9139657" cy="3483149"/>
            <a:chOff x="1138343" y="1851092"/>
            <a:chExt cx="9867953" cy="3760705"/>
          </a:xfrm>
        </p:grpSpPr>
        <p:pic>
          <p:nvPicPr>
            <p:cNvPr id="2" name="Picture 2" descr="로그인 화면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343" y="2220424"/>
              <a:ext cx="4383760" cy="339137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6447" y="2220424"/>
              <a:ext cx="4829849" cy="339137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891641" y="185109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로그인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037373" y="185109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회원가입</a:t>
              </a:r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197478" y="201336"/>
            <a:ext cx="3438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개발 결과</a:t>
            </a:r>
            <a:r>
              <a:rPr lang="en-US" altLang="ko-KR" sz="3200" b="1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로그인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17459" y="5235600"/>
            <a:ext cx="675708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로그인 버튼을 누르면 </a:t>
            </a:r>
            <a:r>
              <a:rPr lang="ko-KR" altLang="en-US" sz="1200" dirty="0" err="1" smtClean="0"/>
              <a:t>모달창이</a:t>
            </a:r>
            <a:r>
              <a:rPr lang="ko-KR" altLang="en-US" sz="1200" dirty="0" smtClean="0"/>
              <a:t> 뜨며 </a:t>
            </a:r>
            <a:r>
              <a:rPr lang="en-US" altLang="ko-KR" sz="1200" dirty="0" smtClean="0"/>
              <a:t>Ajax </a:t>
            </a:r>
            <a:r>
              <a:rPr lang="ko-KR" altLang="en-US" sz="1200" dirty="0" smtClean="0"/>
              <a:t>방식으로 통신한다</a:t>
            </a:r>
            <a:endParaRPr lang="en-US" altLang="ko-KR" sz="1200" dirty="0" smtClean="0"/>
          </a:p>
          <a:p>
            <a:endParaRPr lang="en-US" altLang="ko-KR" sz="1400" dirty="0"/>
          </a:p>
          <a:p>
            <a:r>
              <a:rPr lang="en-US" altLang="ko-KR" sz="1000" dirty="0" smtClean="0"/>
              <a:t>**AJAX </a:t>
            </a:r>
            <a:r>
              <a:rPr lang="en-US" altLang="ko-KR" sz="1000" dirty="0"/>
              <a:t>(Asynchronous JavaScript and XML</a:t>
            </a:r>
            <a:r>
              <a:rPr lang="en-US" altLang="ko-KR" sz="1000" dirty="0" smtClean="0"/>
              <a:t>): </a:t>
            </a:r>
            <a:r>
              <a:rPr lang="ko-KR" altLang="en-US" sz="1000" dirty="0" smtClean="0"/>
              <a:t>웹 페이지를 새로고침하지 않고도 서버와 데이터를 비동기적으로 교환하여 구동 속도와 사용자의 경험</a:t>
            </a:r>
            <a:r>
              <a:rPr lang="en-US" altLang="ko-KR" sz="1000" dirty="0" smtClean="0"/>
              <a:t>(UX)</a:t>
            </a:r>
            <a:r>
              <a:rPr lang="ko-KR" altLang="en-US" sz="1000" dirty="0" smtClean="0"/>
              <a:t>을 개선함</a:t>
            </a:r>
            <a:endParaRPr lang="en-US" altLang="ko-KR" sz="1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805330" y="757172"/>
            <a:ext cx="658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u="sng" dirty="0" smtClean="0"/>
              <a:t>서비스 제공을 위해 회원 인증을 한다</a:t>
            </a:r>
            <a:endParaRPr lang="ko-KR" altLang="en-US" sz="1400" u="sng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0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0792" y="201336"/>
            <a:ext cx="4445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개발 결과</a:t>
            </a:r>
            <a:r>
              <a:rPr lang="en-US" altLang="ko-KR" sz="3200" b="1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검색 </a:t>
            </a:r>
            <a:r>
              <a:rPr lang="en-US" altLang="ko-KR" sz="3200" b="1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영화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46436" y="1917869"/>
            <a:ext cx="8499128" cy="3138783"/>
            <a:chOff x="843407" y="2297264"/>
            <a:chExt cx="9500266" cy="35085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407" y="2658051"/>
              <a:ext cx="4617355" cy="314772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3423" y="2658051"/>
              <a:ext cx="4600250" cy="314772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2574843" y="2297264"/>
              <a:ext cx="115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영화 목록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12232" y="2297264"/>
              <a:ext cx="1662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영화 상세 정보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579927" y="1108601"/>
            <a:ext cx="5032147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검색어가 포함한 내용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영화 제목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감독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제작국가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930368" y="943606"/>
            <a:ext cx="1452105" cy="974263"/>
          </a:xfrm>
          <a:prstGeom prst="wedgeRectCallout">
            <a:avLst>
              <a:gd name="adj1" fmla="val 29422"/>
              <a:gd name="adj2" fmla="val 11781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상단의 화살표를 누르면 다음 페이지가 </a:t>
            </a:r>
            <a:r>
              <a:rPr lang="ko-KR" altLang="en-US" sz="1200" dirty="0" smtClean="0">
                <a:solidFill>
                  <a:schemeClr val="tx1"/>
                </a:solidFill>
              </a:rPr>
              <a:t>넘어가 </a:t>
            </a:r>
            <a:r>
              <a:rPr lang="ko-KR" altLang="en-US" sz="1200" dirty="0" smtClean="0">
                <a:solidFill>
                  <a:schemeClr val="tx1"/>
                </a:solidFill>
              </a:rPr>
              <a:t>추가적인 데이터를 보여준다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720600" y="4921422"/>
            <a:ext cx="1494093" cy="829815"/>
          </a:xfrm>
          <a:prstGeom prst="wedgeRectCallout">
            <a:avLst>
              <a:gd name="adj1" fmla="val 46794"/>
              <a:gd name="adj2" fmla="val -17972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각 데이터는 카드 형식으로 영역을 정해주었다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9609305" y="1267304"/>
            <a:ext cx="1472518" cy="980977"/>
          </a:xfrm>
          <a:prstGeom prst="wedgeRectCallout">
            <a:avLst>
              <a:gd name="adj1" fmla="val -81008"/>
              <a:gd name="adj2" fmla="val 5624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포스터를 클릭하면 영화에 대한 상세정보가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모달창으로</a:t>
            </a:r>
            <a:r>
              <a:rPr lang="ko-KR" altLang="en-US" sz="1200" dirty="0" smtClean="0">
                <a:solidFill>
                  <a:schemeClr val="tx1"/>
                </a:solidFill>
              </a:rPr>
              <a:t> 보인다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8" name="사각형 설명선 17"/>
          <p:cNvSpPr/>
          <p:nvPr/>
        </p:nvSpPr>
        <p:spPr>
          <a:xfrm>
            <a:off x="6927123" y="5179831"/>
            <a:ext cx="1487035" cy="1142812"/>
          </a:xfrm>
          <a:prstGeom prst="wedgeRectCallout">
            <a:avLst>
              <a:gd name="adj1" fmla="val 67239"/>
              <a:gd name="adj2" fmla="val -8754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닫기나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모달창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바깥의 </a:t>
            </a:r>
            <a:r>
              <a:rPr lang="ko-KR" altLang="en-US" sz="1200" dirty="0" smtClean="0">
                <a:solidFill>
                  <a:schemeClr val="tx1"/>
                </a:solidFill>
              </a:rPr>
              <a:t>공간을 </a:t>
            </a:r>
            <a:r>
              <a:rPr lang="ko-KR" altLang="en-US" sz="1200" dirty="0" smtClean="0">
                <a:solidFill>
                  <a:schemeClr val="tx1"/>
                </a:solidFill>
              </a:rPr>
              <a:t>누르면 다시 목록 페이지로 돌아간다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46126" y="757172"/>
            <a:ext cx="8099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LLM</a:t>
            </a:r>
            <a:r>
              <a:rPr lang="ko-KR" altLang="en-US" sz="1400" u="sng" dirty="0" smtClean="0"/>
              <a:t>이 </a:t>
            </a:r>
            <a:r>
              <a:rPr lang="ko-KR" altLang="en-US" sz="1400" u="sng" dirty="0" err="1" smtClean="0"/>
              <a:t>검색어에서</a:t>
            </a:r>
            <a:r>
              <a:rPr lang="ko-KR" altLang="en-US" sz="1400" u="sng" dirty="0" smtClean="0"/>
              <a:t> 추출한 키워드를 바탕으로 검색 결과를 제공한다</a:t>
            </a:r>
            <a:endParaRPr lang="ko-KR" altLang="en-US" sz="1400" u="sng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00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788439" y="201336"/>
            <a:ext cx="4847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개발 결과</a:t>
            </a:r>
            <a:r>
              <a:rPr lang="en-US" altLang="ko-KR" sz="3200" b="1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검색 </a:t>
            </a:r>
            <a:r>
              <a:rPr lang="en-US" altLang="ko-KR" sz="3200" b="1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영화인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012359" y="2077259"/>
            <a:ext cx="10167282" cy="4251525"/>
            <a:chOff x="718784" y="2077259"/>
            <a:chExt cx="10167282" cy="4251525"/>
          </a:xfrm>
        </p:grpSpPr>
        <p:grpSp>
          <p:nvGrpSpPr>
            <p:cNvPr id="7" name="그룹 6"/>
            <p:cNvGrpSpPr/>
            <p:nvPr/>
          </p:nvGrpSpPr>
          <p:grpSpPr>
            <a:xfrm>
              <a:off x="718784" y="2077259"/>
              <a:ext cx="8703965" cy="3127629"/>
              <a:chOff x="950598" y="2124893"/>
              <a:chExt cx="9671825" cy="3475414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74844" y="2494225"/>
                <a:ext cx="4547579" cy="310608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0598" y="2494225"/>
                <a:ext cx="4569986" cy="310608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2542932" y="2157014"/>
                <a:ext cx="1385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영화인 목록</a:t>
                </a:r>
                <a:endParaRPr lang="ko-KR" alt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7401899" y="2124893"/>
                <a:ext cx="18934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영화인 상세 정보</a:t>
                </a:r>
                <a:endParaRPr lang="ko-KR" altLang="en-US" dirty="0"/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49302" y="3711649"/>
              <a:ext cx="1736764" cy="261713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14" name="사각형 설명선 13"/>
          <p:cNvSpPr/>
          <p:nvPr/>
        </p:nvSpPr>
        <p:spPr>
          <a:xfrm>
            <a:off x="6930877" y="5146688"/>
            <a:ext cx="2029385" cy="893856"/>
          </a:xfrm>
          <a:prstGeom prst="wedgeRectCallout">
            <a:avLst>
              <a:gd name="adj1" fmla="val 63795"/>
              <a:gd name="adj2" fmla="val -18001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뒤로 가기 버튼을 </a:t>
            </a:r>
            <a:r>
              <a:rPr lang="ko-KR" altLang="en-US" sz="1200" dirty="0" smtClean="0">
                <a:solidFill>
                  <a:schemeClr val="tx1"/>
                </a:solidFill>
              </a:rPr>
              <a:t>눌러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영화인 </a:t>
            </a:r>
            <a:r>
              <a:rPr lang="ko-KR" altLang="en-US" sz="1200" dirty="0" smtClean="0">
                <a:solidFill>
                  <a:schemeClr val="tx1"/>
                </a:solidFill>
              </a:rPr>
              <a:t>상세 </a:t>
            </a:r>
            <a:r>
              <a:rPr lang="ko-KR" altLang="en-US" sz="1200" dirty="0" smtClean="0">
                <a:solidFill>
                  <a:schemeClr val="tx1"/>
                </a:solidFill>
              </a:rPr>
              <a:t>정보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모달창으로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돌아간다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33901" y="1108601"/>
            <a:ext cx="2924198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검색어가 포함한 내용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배우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6126" y="757172"/>
            <a:ext cx="8099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LLM</a:t>
            </a:r>
            <a:r>
              <a:rPr lang="ko-KR" altLang="en-US" sz="1400" u="sng" dirty="0" smtClean="0"/>
              <a:t>이 </a:t>
            </a:r>
            <a:r>
              <a:rPr lang="ko-KR" altLang="en-US" sz="1400" u="sng" dirty="0" err="1" smtClean="0"/>
              <a:t>검색어에서</a:t>
            </a:r>
            <a:r>
              <a:rPr lang="ko-KR" altLang="en-US" sz="1400" u="sng" dirty="0" smtClean="0"/>
              <a:t> 추출한 키워드를 바탕으로 검색 결과를 제공한다</a:t>
            </a:r>
            <a:endParaRPr lang="ko-KR" altLang="en-US" sz="1400" u="sng" dirty="0"/>
          </a:p>
        </p:txBody>
      </p:sp>
      <p:sp>
        <p:nvSpPr>
          <p:cNvPr id="12" name="사각형 설명선 11"/>
          <p:cNvSpPr/>
          <p:nvPr/>
        </p:nvSpPr>
        <p:spPr>
          <a:xfrm>
            <a:off x="9144085" y="2484966"/>
            <a:ext cx="2035556" cy="823831"/>
          </a:xfrm>
          <a:prstGeom prst="wedgeRectCallout">
            <a:avLst>
              <a:gd name="adj1" fmla="val -101101"/>
              <a:gd name="adj2" fmla="val 6998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필모그래피 안의 포스터를 클릭하면 영화 상세 정보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모달창으로</a:t>
            </a:r>
            <a:r>
              <a:rPr lang="ko-KR" altLang="en-US" sz="1200" dirty="0" smtClean="0">
                <a:solidFill>
                  <a:schemeClr val="tx1"/>
                </a:solidFill>
              </a:rPr>
              <a:t> 이동한다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8752186" y="1428970"/>
            <a:ext cx="1928273" cy="760370"/>
          </a:xfrm>
          <a:prstGeom prst="wedgeRectCallout">
            <a:avLst>
              <a:gd name="adj1" fmla="val -57518"/>
              <a:gd name="adj2" fmla="val 1149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프로필을 </a:t>
            </a:r>
            <a:r>
              <a:rPr lang="ko-KR" altLang="en-US" sz="1200" dirty="0">
                <a:solidFill>
                  <a:schemeClr val="tx1"/>
                </a:solidFill>
              </a:rPr>
              <a:t>클릭하면 </a:t>
            </a:r>
            <a:r>
              <a:rPr lang="ko-KR" altLang="en-US" sz="1200" dirty="0" smtClean="0">
                <a:solidFill>
                  <a:schemeClr val="tx1"/>
                </a:solidFill>
              </a:rPr>
              <a:t>영화인에 </a:t>
            </a:r>
            <a:r>
              <a:rPr lang="ko-KR" altLang="en-US" sz="1200" dirty="0">
                <a:solidFill>
                  <a:schemeClr val="tx1"/>
                </a:solidFill>
              </a:rPr>
              <a:t>대한 상세정보가 </a:t>
            </a:r>
            <a:r>
              <a:rPr lang="ko-KR" altLang="en-US" sz="1200" dirty="0" err="1">
                <a:solidFill>
                  <a:schemeClr val="tx1"/>
                </a:solidFill>
              </a:rPr>
              <a:t>모달창으로</a:t>
            </a:r>
            <a:r>
              <a:rPr lang="ko-KR" altLang="en-US" sz="1200" dirty="0">
                <a:solidFill>
                  <a:schemeClr val="tx1"/>
                </a:solidFill>
              </a:rPr>
              <a:t> 보인다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0" name="사각형 설명선 9"/>
          <p:cNvSpPr/>
          <p:nvPr/>
        </p:nvSpPr>
        <p:spPr>
          <a:xfrm>
            <a:off x="782239" y="1677465"/>
            <a:ext cx="1525158" cy="1160869"/>
          </a:xfrm>
          <a:prstGeom prst="wedgeRectCallout">
            <a:avLst>
              <a:gd name="adj1" fmla="val 45760"/>
              <a:gd name="adj2" fmla="val 11334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영화인의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프로필이 </a:t>
            </a:r>
            <a:r>
              <a:rPr lang="ko-KR" altLang="en-US" sz="1200" dirty="0" smtClean="0">
                <a:solidFill>
                  <a:schemeClr val="tx1"/>
                </a:solidFill>
              </a:rPr>
              <a:t>뜨며 밑단에는 이름과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영문명이</a:t>
            </a:r>
            <a:r>
              <a:rPr lang="ko-KR" altLang="en-US" sz="1200" dirty="0" smtClean="0">
                <a:solidFill>
                  <a:schemeClr val="tx1"/>
                </a:solidFill>
              </a:rPr>
              <a:t> 적혀있다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5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99832" y="201336"/>
            <a:ext cx="3036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개발 결과</a:t>
            </a:r>
            <a:r>
              <a:rPr lang="en-US" altLang="ko-KR" sz="3200" b="1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추천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61952" y="1153255"/>
            <a:ext cx="10268096" cy="5079946"/>
            <a:chOff x="939220" y="1153255"/>
            <a:chExt cx="10268096" cy="5079946"/>
          </a:xfrm>
        </p:grpSpPr>
        <p:grpSp>
          <p:nvGrpSpPr>
            <p:cNvPr id="5" name="그룹 4"/>
            <p:cNvGrpSpPr/>
            <p:nvPr/>
          </p:nvGrpSpPr>
          <p:grpSpPr>
            <a:xfrm>
              <a:off x="2646638" y="3229762"/>
              <a:ext cx="8560678" cy="3003439"/>
              <a:chOff x="2151576" y="2373868"/>
              <a:chExt cx="7855071" cy="275588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1576" y="2743200"/>
                <a:ext cx="7855071" cy="2386551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5501869" y="2373868"/>
                <a:ext cx="1154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추천 섹션</a:t>
                </a:r>
                <a:endParaRPr lang="ko-KR" altLang="en-US" dirty="0"/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9220" y="1153255"/>
              <a:ext cx="2953272" cy="201329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순서도: 처리 7"/>
            <p:cNvSpPr/>
            <p:nvPr/>
          </p:nvSpPr>
          <p:spPr>
            <a:xfrm>
              <a:off x="1126093" y="2373884"/>
              <a:ext cx="2579526" cy="820290"/>
            </a:xfrm>
            <a:prstGeom prst="flowChartProcess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1126093" y="3194174"/>
              <a:ext cx="1520545" cy="3039027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3717232" y="2373884"/>
              <a:ext cx="7490084" cy="1258386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사각형 설명선 13"/>
            <p:cNvSpPr/>
            <p:nvPr/>
          </p:nvSpPr>
          <p:spPr>
            <a:xfrm>
              <a:off x="8121660" y="1327775"/>
              <a:ext cx="2140775" cy="1349876"/>
            </a:xfrm>
            <a:prstGeom prst="wedgeRectCallout">
              <a:avLst>
                <a:gd name="adj1" fmla="val -30086"/>
                <a:gd name="adj2" fmla="val 7416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 smtClean="0">
                  <a:solidFill>
                    <a:schemeClr val="tx1"/>
                  </a:solidFill>
                </a:rPr>
                <a:t>사용자가 영화 상세 정보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모달창을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이용할 때 백그라운드에서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데이터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를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저장하고 최신 목록 중 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개를 선정하여 추천 목록에 보여준다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848504" y="757172"/>
            <a:ext cx="6494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LLM</a:t>
            </a:r>
            <a:r>
              <a:rPr lang="ko-KR" altLang="en-US" sz="1400" u="sng" dirty="0" smtClean="0"/>
              <a:t>이 사용자가 검색을 하며 쌓인 데이터를 이용해 추천 목록을 만든다</a:t>
            </a:r>
            <a:endParaRPr lang="ko-KR" altLang="en-US" sz="1400" u="sng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1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 smtClean="0"/>
              <a:t>기대 효과</a:t>
            </a:r>
            <a:r>
              <a:rPr lang="en-US" altLang="ko-KR" sz="3200" b="1" dirty="0"/>
              <a:t> </a:t>
            </a:r>
            <a:r>
              <a:rPr lang="ko-KR" altLang="en-US" sz="3200" b="1" dirty="0" smtClean="0"/>
              <a:t>및</a:t>
            </a:r>
            <a:r>
              <a:rPr lang="en-US" altLang="ko-KR" sz="3200" b="1" dirty="0" smtClean="0"/>
              <a:t/>
            </a:r>
            <a:br>
              <a:rPr lang="en-US" altLang="ko-KR" sz="3200" b="1" dirty="0" smtClean="0"/>
            </a:br>
            <a:r>
              <a:rPr lang="ko-KR" altLang="en-US" sz="3200" b="1" dirty="0" smtClean="0"/>
              <a:t>확장 가능성 </a:t>
            </a:r>
            <a:endParaRPr lang="ko-KR" altLang="en-US" sz="3200" b="1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986714" y="920314"/>
            <a:ext cx="7315200" cy="5008228"/>
          </a:xfrm>
          <a:ln>
            <a:solidFill>
              <a:schemeClr val="accent1"/>
            </a:solidFill>
          </a:ln>
          <a:effectLst/>
        </p:spPr>
        <p:txBody>
          <a:bodyPr>
            <a:normAutofit/>
          </a:bodyPr>
          <a:lstStyle/>
          <a:p>
            <a:r>
              <a:rPr lang="ko-KR" altLang="en-US" sz="1800" dirty="0" smtClean="0">
                <a:latin typeface="+mn-ea"/>
              </a:rPr>
              <a:t>기대 효과</a:t>
            </a:r>
            <a:endParaRPr lang="en-US" altLang="ko-KR" sz="18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사용자 </a:t>
            </a:r>
            <a:r>
              <a:rPr lang="ko-KR" altLang="en-US" sz="1200" dirty="0">
                <a:latin typeface="+mn-ea"/>
              </a:rPr>
              <a:t>영화 </a:t>
            </a:r>
            <a:r>
              <a:rPr lang="ko-KR" altLang="en-US" sz="1200" dirty="0" smtClean="0">
                <a:latin typeface="+mn-ea"/>
              </a:rPr>
              <a:t>검색 </a:t>
            </a:r>
            <a:r>
              <a:rPr lang="ko-KR" altLang="en-US" sz="1200" dirty="0">
                <a:latin typeface="+mn-ea"/>
              </a:rPr>
              <a:t>경험 </a:t>
            </a:r>
            <a:r>
              <a:rPr lang="ko-KR" altLang="en-US" sz="1200" dirty="0" smtClean="0">
                <a:latin typeface="+mn-ea"/>
              </a:rPr>
              <a:t>향상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빠르고 </a:t>
            </a:r>
            <a:r>
              <a:rPr lang="ko-KR" altLang="en-US" sz="1200" dirty="0">
                <a:latin typeface="+mn-ea"/>
              </a:rPr>
              <a:t>정확한 영화 추천으로 시간 </a:t>
            </a:r>
            <a:r>
              <a:rPr lang="ko-KR" altLang="en-US" sz="1200" dirty="0" smtClean="0">
                <a:latin typeface="+mn-ea"/>
              </a:rPr>
              <a:t>절약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개인화된 </a:t>
            </a:r>
            <a:r>
              <a:rPr lang="ko-KR" altLang="en-US" sz="1200" dirty="0">
                <a:latin typeface="+mn-ea"/>
              </a:rPr>
              <a:t>정보 </a:t>
            </a:r>
            <a:r>
              <a:rPr lang="ko-KR" altLang="en-US" sz="1200" dirty="0" smtClean="0">
                <a:latin typeface="+mn-ea"/>
              </a:rPr>
              <a:t>제공</a:t>
            </a:r>
            <a:endParaRPr lang="en-US" altLang="ko-KR" sz="1200" dirty="0" smtClean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800" dirty="0" smtClean="0">
                <a:latin typeface="+mn-ea"/>
              </a:rPr>
              <a:t>확장 가능성</a:t>
            </a:r>
            <a:endParaRPr lang="en-US" altLang="ko-KR" sz="1800" dirty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OTT </a:t>
            </a:r>
            <a:r>
              <a:rPr lang="ko-KR" altLang="en-US" sz="1200" dirty="0" smtClean="0">
                <a:latin typeface="+mn-ea"/>
              </a:rPr>
              <a:t>구독 및 현재 상영 영화 예매 연동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Java </a:t>
            </a:r>
            <a:r>
              <a:rPr lang="ko-KR" altLang="en-US" sz="1200" dirty="0" smtClean="0">
                <a:latin typeface="+mn-ea"/>
              </a:rPr>
              <a:t>기반의 </a:t>
            </a:r>
            <a:r>
              <a:rPr lang="ko-KR" altLang="en-US" sz="1200" dirty="0" err="1" smtClean="0">
                <a:latin typeface="+mn-ea"/>
              </a:rPr>
              <a:t>백엔드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프레임원크인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스프링부트</a:t>
            </a:r>
            <a:r>
              <a:rPr lang="ko-KR" altLang="en-US" sz="1200" dirty="0" smtClean="0">
                <a:latin typeface="+mn-ea"/>
              </a:rPr>
              <a:t> 또는 크로스 플랫폼 </a:t>
            </a:r>
            <a:r>
              <a:rPr lang="en-US" altLang="ko-KR" sz="1200" dirty="0" smtClean="0">
                <a:latin typeface="+mn-ea"/>
              </a:rPr>
              <a:t>UI </a:t>
            </a:r>
            <a:r>
              <a:rPr lang="ko-KR" altLang="en-US" sz="1200" dirty="0" smtClean="0">
                <a:latin typeface="+mn-ea"/>
              </a:rPr>
              <a:t>프레임워크인 </a:t>
            </a:r>
            <a:r>
              <a:rPr lang="ko-KR" altLang="en-US" sz="1200" dirty="0" err="1" smtClean="0">
                <a:latin typeface="+mn-ea"/>
              </a:rPr>
              <a:t>플러터로</a:t>
            </a:r>
            <a:r>
              <a:rPr lang="ko-KR" altLang="en-US" sz="1200" dirty="0" smtClean="0">
                <a:latin typeface="+mn-ea"/>
              </a:rPr>
              <a:t> 개발</a:t>
            </a:r>
            <a:endParaRPr lang="en-US" altLang="ko-KR" sz="1200" dirty="0" smtClean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좋아요 기능 추가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메인 페이지에 영화 순위 정보 업데이트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RAG(Retrieval-Augmented </a:t>
            </a:r>
            <a:r>
              <a:rPr lang="en-US" altLang="ko-KR" sz="1200" dirty="0">
                <a:latin typeface="+mn-ea"/>
              </a:rPr>
              <a:t>Generation</a:t>
            </a:r>
            <a:r>
              <a:rPr lang="en-US" altLang="ko-KR" sz="1200" dirty="0" smtClean="0">
                <a:latin typeface="+mn-ea"/>
              </a:rPr>
              <a:t>)</a:t>
            </a:r>
            <a:r>
              <a:rPr lang="ko-KR" altLang="en-US" sz="1200" dirty="0" smtClean="0">
                <a:latin typeface="+mn-ea"/>
              </a:rPr>
              <a:t>을 통한 </a:t>
            </a:r>
            <a:r>
              <a:rPr lang="ko-KR" altLang="en-US" sz="1200" dirty="0" smtClean="0">
                <a:latin typeface="+mn-ea"/>
              </a:rPr>
              <a:t>인공지능의 검색 </a:t>
            </a:r>
            <a:r>
              <a:rPr lang="ko-KR" altLang="en-US" sz="1200" dirty="0" smtClean="0">
                <a:latin typeface="+mn-ea"/>
              </a:rPr>
              <a:t>기능 </a:t>
            </a:r>
            <a:r>
              <a:rPr lang="ko-KR" altLang="en-US" sz="1200" dirty="0" smtClean="0">
                <a:latin typeface="+mn-ea"/>
              </a:rPr>
              <a:t>향상</a:t>
            </a:r>
            <a:endParaRPr lang="en-US" altLang="ko-KR" sz="1200" dirty="0" smtClean="0">
              <a:latin typeface="+mn-ea"/>
            </a:endParaRPr>
          </a:p>
          <a:p>
            <a:endParaRPr lang="en-US" altLang="ko-KR" sz="14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000" dirty="0">
                <a:latin typeface="+mn-ea"/>
              </a:rPr>
              <a:t>** </a:t>
            </a:r>
            <a:r>
              <a:rPr lang="ko-KR" altLang="en-US" sz="1000" dirty="0">
                <a:latin typeface="+mn-ea"/>
              </a:rPr>
              <a:t>크로스 플랫폼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하나의 소프트웨어나 애플리케이션이 여러 운영체제나 환경에서 동작할 수 있는 </a:t>
            </a:r>
            <a:r>
              <a:rPr lang="ko-KR" altLang="en-US" sz="1000" dirty="0" smtClean="0">
                <a:latin typeface="+mn-ea"/>
              </a:rPr>
              <a:t>기능</a:t>
            </a:r>
            <a:endParaRPr lang="en-US" altLang="ko-KR" sz="10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000" dirty="0" smtClean="0">
                <a:latin typeface="+mn-ea"/>
              </a:rPr>
              <a:t>** RAG: LLM</a:t>
            </a:r>
            <a:r>
              <a:rPr lang="ko-KR" altLang="en-US" sz="1000" dirty="0" smtClean="0">
                <a:latin typeface="+mn-ea"/>
              </a:rPr>
              <a:t>과 검색을 </a:t>
            </a:r>
            <a:r>
              <a:rPr lang="ko-KR" altLang="en-US" sz="1000" dirty="0">
                <a:latin typeface="+mn-ea"/>
              </a:rPr>
              <a:t>함께 사용하여 답변의 정확성과 최신성을 </a:t>
            </a:r>
            <a:r>
              <a:rPr lang="ko-KR" altLang="en-US" sz="1000" dirty="0" smtClean="0">
                <a:latin typeface="+mn-ea"/>
              </a:rPr>
              <a:t>높이는 기술</a:t>
            </a:r>
            <a:endParaRPr lang="en-US" altLang="ko-KR" sz="1000" dirty="0" smtClean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프로젝트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개요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>
                <a:latin typeface="+mn-ea"/>
              </a:rPr>
              <a:t>배경</a:t>
            </a:r>
            <a:endParaRPr lang="en-US" altLang="ko-KR" sz="1800" dirty="0" smtClean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필자는 수집한 데이터를 인공지능이 분석하는 </a:t>
            </a:r>
            <a:r>
              <a:rPr lang="en-US" altLang="ko-KR" sz="1200" dirty="0" err="1" smtClean="0">
                <a:latin typeface="+mn-ea"/>
              </a:rPr>
              <a:t>AIoT</a:t>
            </a:r>
            <a:r>
              <a:rPr lang="ko-KR" altLang="en-US" sz="1200" dirty="0" smtClean="0">
                <a:latin typeface="+mn-ea"/>
              </a:rPr>
              <a:t>에 대해 배우는 강의를 수강하고 있다</a:t>
            </a:r>
            <a:endParaRPr lang="en-US" altLang="ko-KR" sz="1200" dirty="0" smtClean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습득한 지식을 바탕으로 </a:t>
            </a:r>
            <a:r>
              <a:rPr lang="en-US" altLang="ko-KR" sz="1200" dirty="0" err="1" smtClean="0">
                <a:latin typeface="+mn-ea"/>
              </a:rPr>
              <a:t>OpenCV</a:t>
            </a:r>
            <a:r>
              <a:rPr lang="ko-KR" altLang="en-US" sz="1200" dirty="0" smtClean="0">
                <a:latin typeface="+mn-ea"/>
              </a:rPr>
              <a:t>를 활용해 영화 포스터를 분석 및 분류하는 프로젝트를 진행한 바 있다</a:t>
            </a:r>
            <a:endParaRPr lang="en-US" altLang="ko-KR" sz="1200" dirty="0" smtClean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이것의 연장선으로 이번엔 영상이 아닌 텍스트로 알맞은 영화 정보를 찾는 프로젝트를 기획하게 되었다</a:t>
            </a:r>
            <a:endParaRPr lang="en-US" altLang="ko-KR" sz="1200" dirty="0" smtClean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최근 검색 엔진 산업에서 </a:t>
            </a:r>
            <a:r>
              <a:rPr lang="en-US" altLang="ko-KR" sz="1200" dirty="0" smtClean="0">
                <a:latin typeface="+mn-ea"/>
              </a:rPr>
              <a:t>LLM</a:t>
            </a:r>
            <a:r>
              <a:rPr lang="ko-KR" altLang="en-US" sz="1200" dirty="0" smtClean="0">
                <a:latin typeface="+mn-ea"/>
              </a:rPr>
              <a:t>을 접목하여 목적을 학습한 결과를 보여주는 향상된 검색 경험을 소비자에게 제공하는 사례가 늘고 있다</a:t>
            </a:r>
            <a:endParaRPr lang="en-US" altLang="ko-KR" sz="1200" dirty="0" smtClean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이런 기능을 구현하고자 사용자가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검색어를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입력하면 키워드를 추출하여맞춤형 결과를 제공하는 프로젝트를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기획하게 되었다</a:t>
            </a:r>
            <a:endParaRPr lang="en-US" altLang="ko-KR" sz="1200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r>
              <a:rPr lang="ko-KR" altLang="en-US" sz="1800" dirty="0" smtClean="0">
                <a:latin typeface="+mn-ea"/>
              </a:rPr>
              <a:t>목표</a:t>
            </a:r>
            <a:endParaRPr lang="en-US" altLang="ko-KR" sz="18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사용자가 </a:t>
            </a:r>
            <a:r>
              <a:rPr lang="ko-KR" altLang="en-US" sz="1200" dirty="0">
                <a:latin typeface="+mn-ea"/>
              </a:rPr>
              <a:t>입력한 </a:t>
            </a:r>
            <a:r>
              <a:rPr lang="ko-KR" altLang="en-US" sz="1200" dirty="0" smtClean="0">
                <a:latin typeface="+mn-ea"/>
              </a:rPr>
              <a:t>문장을 분석해 관련</a:t>
            </a:r>
            <a:endParaRPr lang="en-US" altLang="ko-KR" sz="12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1200" dirty="0" smtClean="0">
                <a:latin typeface="+mn-ea"/>
              </a:rPr>
              <a:t>영화들을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검색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및 추천하는 </a:t>
            </a:r>
            <a:r>
              <a:rPr lang="ko-KR" altLang="en-US" sz="1200" dirty="0">
                <a:latin typeface="+mn-ea"/>
              </a:rPr>
              <a:t>시스템 구현</a:t>
            </a:r>
            <a:endParaRPr lang="en-US" altLang="ko-KR" sz="1200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1028" name="Picture 4" descr="Unlocking the SEO Potential of Google's AI Overview for Smarter Search  S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20" y="3539397"/>
            <a:ext cx="3782651" cy="21856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839708" y="5725020"/>
            <a:ext cx="10903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+mn-ea"/>
              </a:rPr>
              <a:t>출처</a:t>
            </a:r>
            <a:r>
              <a:rPr lang="en-US" altLang="ko-KR" sz="800" dirty="0" smtClean="0">
                <a:latin typeface="+mn-ea"/>
              </a:rPr>
              <a:t>: </a:t>
            </a:r>
            <a:r>
              <a:rPr lang="en-US" altLang="ko-KR" sz="800" dirty="0" err="1" smtClean="0">
                <a:latin typeface="+mn-ea"/>
              </a:rPr>
              <a:t>Torro</a:t>
            </a:r>
            <a:r>
              <a:rPr lang="en-US" altLang="ko-KR" sz="800" dirty="0" smtClean="0">
                <a:latin typeface="+mn-ea"/>
              </a:rPr>
              <a:t> MEDIA</a:t>
            </a:r>
            <a:endParaRPr lang="ko-KR" altLang="en-US" sz="800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6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프로젝트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일정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기획 및 일정 수립</a:t>
            </a:r>
            <a:endParaRPr lang="en-US" altLang="ko-KR" sz="18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개발환경 준비</a:t>
            </a:r>
            <a:endParaRPr lang="en-US" altLang="ko-KR" sz="18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데이터베이스 연동</a:t>
            </a:r>
            <a:endParaRPr lang="en-US" altLang="ko-KR" sz="18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웹 서버 구축</a:t>
            </a:r>
            <a:endParaRPr lang="en-US" altLang="ko-KR" sz="18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1800" dirty="0">
                <a:latin typeface="+mn-ea"/>
              </a:rPr>
              <a:t>LLM </a:t>
            </a:r>
            <a:r>
              <a:rPr lang="ko-KR" altLang="en-US" sz="1800" dirty="0">
                <a:latin typeface="+mn-ea"/>
              </a:rPr>
              <a:t>활용</a:t>
            </a:r>
            <a:endParaRPr lang="en-US" altLang="ko-KR" sz="18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뷰 페이지 작성</a:t>
            </a:r>
            <a:endParaRPr lang="en-US" altLang="ko-KR" sz="18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sz="1800" dirty="0">
                <a:latin typeface="+mn-ea"/>
              </a:rPr>
              <a:t>팀원 및 담당 작업</a:t>
            </a:r>
            <a:endParaRPr lang="en-US" altLang="ko-KR" sz="1800" dirty="0">
              <a:latin typeface="+mn-ea"/>
            </a:endParaRPr>
          </a:p>
          <a:p>
            <a:r>
              <a:rPr lang="ko-KR" altLang="en-US" sz="1200" dirty="0" err="1">
                <a:latin typeface="+mn-ea"/>
              </a:rPr>
              <a:t>안채연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총책임자</a:t>
            </a:r>
            <a:r>
              <a:rPr lang="en-US" altLang="ko-KR" sz="1200" dirty="0">
                <a:latin typeface="+mn-ea"/>
              </a:rPr>
              <a:t>): </a:t>
            </a:r>
            <a:r>
              <a:rPr lang="ko-KR" altLang="en-US" sz="1200" dirty="0" err="1">
                <a:latin typeface="+mn-ea"/>
              </a:rPr>
              <a:t>풀스텍</a:t>
            </a:r>
            <a:r>
              <a:rPr lang="ko-KR" altLang="en-US" sz="1200" dirty="0">
                <a:latin typeface="+mn-ea"/>
              </a:rPr>
              <a:t> 개발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영화 </a:t>
            </a:r>
            <a:r>
              <a:rPr lang="en-US" altLang="ko-KR" sz="1200" dirty="0">
                <a:latin typeface="+mn-ea"/>
              </a:rPr>
              <a:t>DB </a:t>
            </a:r>
            <a:r>
              <a:rPr lang="ko-KR" altLang="en-US" sz="1200" dirty="0">
                <a:latin typeface="+mn-ea"/>
              </a:rPr>
              <a:t>사이트 연동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문서화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조영훈</a:t>
            </a:r>
            <a:r>
              <a:rPr lang="en-US" altLang="ko-KR" sz="1200" dirty="0">
                <a:latin typeface="+mn-ea"/>
              </a:rPr>
              <a:t>: LLM </a:t>
            </a:r>
            <a:r>
              <a:rPr lang="ko-KR" altLang="en-US" sz="1200" dirty="0">
                <a:latin typeface="+mn-ea"/>
              </a:rPr>
              <a:t>연동</a:t>
            </a:r>
            <a:endParaRPr lang="en-US" altLang="ko-KR" sz="1200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73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핵심 기술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r>
              <a:rPr lang="ko-KR" altLang="en-US" sz="1800" dirty="0" smtClean="0">
                <a:latin typeface="+mn-ea"/>
              </a:rPr>
              <a:t>기술</a:t>
            </a:r>
            <a:endParaRPr lang="en-US" altLang="ko-KR" sz="18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회원 </a:t>
            </a:r>
            <a:r>
              <a:rPr lang="ko-KR" altLang="en-US" sz="1200" dirty="0">
                <a:latin typeface="+mn-ea"/>
              </a:rPr>
              <a:t>관리</a:t>
            </a:r>
            <a:r>
              <a:rPr lang="en-US" altLang="ko-KR" sz="1200" dirty="0">
                <a:latin typeface="+mn-ea"/>
              </a:rPr>
              <a:t>, LLM </a:t>
            </a:r>
            <a:r>
              <a:rPr lang="ko-KR" altLang="en-US" sz="1200" dirty="0">
                <a:latin typeface="+mn-ea"/>
              </a:rPr>
              <a:t>기반 텍스트 분석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맞춤형 </a:t>
            </a:r>
            <a:r>
              <a:rPr lang="ko-KR" altLang="en-US" sz="1200" dirty="0" err="1">
                <a:latin typeface="+mn-ea"/>
              </a:rPr>
              <a:t>필터링</a:t>
            </a:r>
            <a:r>
              <a:rPr lang="ko-KR" altLang="en-US" sz="1200" dirty="0">
                <a:latin typeface="+mn-ea"/>
              </a:rPr>
              <a:t> 검색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영화 </a:t>
            </a:r>
            <a:r>
              <a:rPr lang="en-US" altLang="ko-KR" sz="1200" dirty="0">
                <a:latin typeface="+mn-ea"/>
              </a:rPr>
              <a:t>DB </a:t>
            </a:r>
            <a:r>
              <a:rPr lang="ko-KR" altLang="en-US" sz="1200" dirty="0">
                <a:latin typeface="+mn-ea"/>
              </a:rPr>
              <a:t>사이트 </a:t>
            </a:r>
            <a:r>
              <a:rPr lang="en-US" altLang="ko-KR" sz="1200" dirty="0">
                <a:latin typeface="+mn-ea"/>
              </a:rPr>
              <a:t>API </a:t>
            </a:r>
            <a:r>
              <a:rPr lang="ko-KR" altLang="en-US" sz="1200" dirty="0">
                <a:latin typeface="+mn-ea"/>
              </a:rPr>
              <a:t>요청 및 응답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회원 정보 및 영화 정보 </a:t>
            </a:r>
            <a:r>
              <a:rPr lang="en-US" altLang="ko-KR" sz="1200" dirty="0">
                <a:latin typeface="+mn-ea"/>
              </a:rPr>
              <a:t>DB </a:t>
            </a:r>
            <a:r>
              <a:rPr lang="ko-KR" altLang="en-US" sz="1200" dirty="0">
                <a:latin typeface="+mn-ea"/>
              </a:rPr>
              <a:t>조회</a:t>
            </a:r>
            <a:endParaRPr lang="en-US" altLang="ko-KR" sz="1200" dirty="0">
              <a:latin typeface="+mn-ea"/>
            </a:endParaRPr>
          </a:p>
          <a:p>
            <a:pPr marL="0" indent="0">
              <a:buNone/>
            </a:pPr>
            <a:endParaRPr lang="en-US" altLang="ko-KR" sz="1400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동작 과정 </a:t>
            </a:r>
            <a:r>
              <a:rPr lang="en-US" altLang="ko-KR" sz="1800" dirty="0" smtClean="0">
                <a:latin typeface="+mn-ea"/>
              </a:rPr>
              <a:t>(7 </a:t>
            </a:r>
            <a:r>
              <a:rPr lang="ko-KR" altLang="en-US" sz="1800" dirty="0">
                <a:latin typeface="+mn-ea"/>
              </a:rPr>
              <a:t>페이지 상세 설명 참고</a:t>
            </a:r>
            <a:r>
              <a:rPr lang="en-US" altLang="ko-KR" sz="1800" dirty="0" smtClean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ko-KR" altLang="en-US" sz="1200" dirty="0" smtClean="0">
                <a:latin typeface="+mn-ea"/>
              </a:rPr>
              <a:t>회원 </a:t>
            </a:r>
            <a:r>
              <a:rPr lang="ko-KR" altLang="en-US" sz="1200" dirty="0">
                <a:latin typeface="+mn-ea"/>
              </a:rPr>
              <a:t>인증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검색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인공지능의 텍스트 분석 </a:t>
            </a:r>
            <a:r>
              <a:rPr lang="en-US" altLang="ko-KR" sz="1200" dirty="0" smtClean="0">
                <a:latin typeface="+mn-ea"/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ko-KR" altLang="en-US" sz="1200" dirty="0" smtClean="0">
                <a:latin typeface="+mn-ea"/>
                <a:sym typeface="Wingdings" panose="05000000000000000000" pitchFamily="2" charset="2"/>
              </a:rPr>
              <a:t>영화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데이터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API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요청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및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응답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사용자 관심 정보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DB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저장 </a:t>
            </a:r>
            <a:r>
              <a:rPr lang="en-US" altLang="ko-KR" sz="12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+mn-ea"/>
                <a:sym typeface="Wingdings" panose="05000000000000000000" pitchFamily="2" charset="2"/>
              </a:rPr>
              <a:t>인공지능의 영화 추천</a:t>
            </a:r>
            <a:endParaRPr lang="en-US" altLang="ko-KR" sz="1200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696507" y="1123837"/>
            <a:ext cx="7876165" cy="19210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numCol="2" spcCol="288000" rtlCol="0" anchor="ctr">
            <a:no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latin typeface="+mn-ea"/>
              </a:rPr>
              <a:t>개발환경</a:t>
            </a:r>
            <a:endParaRPr lang="en-US" altLang="ko-KR" sz="1800" dirty="0" smtClean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200" dirty="0" smtClean="0">
                <a:latin typeface="+mn-ea"/>
              </a:rPr>
              <a:t>운영 체제</a:t>
            </a:r>
            <a:r>
              <a:rPr lang="en-US" altLang="ko-KR" sz="1200" dirty="0" smtClean="0">
                <a:latin typeface="+mn-ea"/>
              </a:rPr>
              <a:t>: Windows 11, Linux</a:t>
            </a:r>
          </a:p>
          <a:p>
            <a:pPr>
              <a:buFontTx/>
              <a:buChar char="-"/>
            </a:pPr>
            <a:r>
              <a:rPr lang="ko-KR" altLang="en-US" sz="1200" dirty="0" smtClean="0">
                <a:latin typeface="+mn-ea"/>
              </a:rPr>
              <a:t>프로그래밍 언어</a:t>
            </a:r>
            <a:r>
              <a:rPr lang="en-US" altLang="ko-KR" sz="1200" dirty="0" smtClean="0">
                <a:latin typeface="+mn-ea"/>
              </a:rPr>
              <a:t>: Python, JavaScript</a:t>
            </a:r>
            <a:endParaRPr lang="en-US" altLang="ko-KR" sz="1200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200" dirty="0" smtClean="0">
                <a:latin typeface="+mn-ea"/>
              </a:rPr>
              <a:t>편집기</a:t>
            </a:r>
            <a:r>
              <a:rPr lang="en-US" altLang="ko-KR" sz="1200" dirty="0" smtClean="0">
                <a:latin typeface="+mn-ea"/>
              </a:rPr>
              <a:t>: Visual Studio Code</a:t>
            </a:r>
          </a:p>
          <a:p>
            <a:pPr>
              <a:buFontTx/>
              <a:buChar char="-"/>
            </a:pPr>
            <a:r>
              <a:rPr lang="ko-KR" altLang="en-US" sz="1200" dirty="0" err="1" smtClean="0">
                <a:latin typeface="+mn-ea"/>
              </a:rPr>
              <a:t>프론트엔드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&amp; </a:t>
            </a:r>
            <a:r>
              <a:rPr lang="ko-KR" altLang="en-US" sz="1200" dirty="0" err="1" smtClean="0">
                <a:latin typeface="+mn-ea"/>
              </a:rPr>
              <a:t>백엔드</a:t>
            </a:r>
            <a:r>
              <a:rPr lang="en-US" altLang="ko-KR" sz="1200" dirty="0" smtClean="0">
                <a:latin typeface="+mn-ea"/>
              </a:rPr>
              <a:t>: HTML5, Bootstrap, </a:t>
            </a:r>
            <a:r>
              <a:rPr lang="en-US" altLang="ko-KR" sz="1200" dirty="0" err="1" smtClean="0">
                <a:latin typeface="+mn-ea"/>
              </a:rPr>
              <a:t>FastAPI</a:t>
            </a:r>
            <a:endParaRPr lang="en-US" altLang="ko-KR" sz="1200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200" dirty="0">
              <a:latin typeface="+mn-ea"/>
            </a:endParaRPr>
          </a:p>
          <a:p>
            <a:pPr>
              <a:buFontTx/>
              <a:buChar char="-"/>
            </a:pPr>
            <a:endParaRPr lang="en-US" altLang="ko-KR" sz="1200" dirty="0">
              <a:latin typeface="+mn-ea"/>
            </a:endParaRPr>
          </a:p>
          <a:p>
            <a:pPr>
              <a:buFontTx/>
              <a:buChar char="-"/>
            </a:pPr>
            <a:r>
              <a:rPr lang="ko-KR" altLang="en-US" sz="1200" dirty="0" smtClean="0">
                <a:latin typeface="+mn-ea"/>
              </a:rPr>
              <a:t>버전 관리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협업 도구</a:t>
            </a:r>
            <a:r>
              <a:rPr lang="en-US" altLang="ko-KR" sz="1200" dirty="0" smtClean="0">
                <a:latin typeface="+mn-ea"/>
              </a:rPr>
              <a:t>: GitHub</a:t>
            </a:r>
          </a:p>
          <a:p>
            <a:pPr>
              <a:buFontTx/>
              <a:buChar char="-"/>
            </a:pPr>
            <a:r>
              <a:rPr lang="ko-KR" altLang="en-US" sz="1200" dirty="0" smtClean="0">
                <a:latin typeface="+mn-ea"/>
              </a:rPr>
              <a:t>패키지 관리</a:t>
            </a:r>
            <a:r>
              <a:rPr lang="en-US" altLang="ko-KR" sz="1200" dirty="0" smtClean="0">
                <a:latin typeface="+mn-ea"/>
              </a:rPr>
              <a:t>: pip</a:t>
            </a:r>
          </a:p>
          <a:p>
            <a:pPr>
              <a:buFontTx/>
              <a:buChar char="-"/>
            </a:pPr>
            <a:r>
              <a:rPr lang="ko-KR" altLang="en-US" sz="1200" dirty="0" smtClean="0">
                <a:latin typeface="+mn-ea"/>
              </a:rPr>
              <a:t>데이터베이스</a:t>
            </a:r>
            <a:r>
              <a:rPr lang="en-US" altLang="ko-KR" sz="1200" dirty="0" smtClean="0">
                <a:latin typeface="+mn-ea"/>
              </a:rPr>
              <a:t>: MySQL</a:t>
            </a:r>
          </a:p>
          <a:p>
            <a:pPr>
              <a:buFontTx/>
              <a:buChar char="-"/>
            </a:pPr>
            <a:r>
              <a:rPr lang="en-US" altLang="ko-KR" sz="1200" dirty="0" smtClean="0">
                <a:latin typeface="+mn-ea"/>
              </a:rPr>
              <a:t>API: REST API</a:t>
            </a:r>
          </a:p>
          <a:p>
            <a:pPr>
              <a:buFontTx/>
              <a:buChar char="-"/>
            </a:pPr>
            <a:r>
              <a:rPr lang="ko-KR" altLang="en-US" sz="1200" dirty="0" smtClean="0">
                <a:latin typeface="+mn-ea"/>
              </a:rPr>
              <a:t>인공지능</a:t>
            </a:r>
            <a:r>
              <a:rPr lang="en-US" altLang="ko-KR" sz="1200" dirty="0" smtClean="0">
                <a:latin typeface="+mn-ea"/>
              </a:rPr>
              <a:t>: Llama</a:t>
            </a:r>
          </a:p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8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52494" y="201336"/>
            <a:ext cx="2683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데이터베이스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65142" y="1224413"/>
            <a:ext cx="10261717" cy="5000219"/>
            <a:chOff x="1004697" y="1224413"/>
            <a:chExt cx="10261717" cy="5000219"/>
          </a:xfrm>
        </p:grpSpPr>
        <p:sp>
          <p:nvSpPr>
            <p:cNvPr id="5" name="직사각형 4"/>
            <p:cNvSpPr/>
            <p:nvPr/>
          </p:nvSpPr>
          <p:spPr>
            <a:xfrm>
              <a:off x="5251507" y="1518407"/>
              <a:ext cx="6014907" cy="14093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solidFill>
                    <a:schemeClr val="tx1"/>
                  </a:solidFill>
                  <a:latin typeface="+mn-ea"/>
                </a:rPr>
                <a:t>users (</a:t>
              </a: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사용자의 정보</a:t>
              </a:r>
              <a:r>
                <a:rPr lang="en-US" altLang="ko-KR" b="1" dirty="0" smtClean="0">
                  <a:solidFill>
                    <a:schemeClr val="tx1"/>
                  </a:solidFill>
                  <a:latin typeface="+mn-ea"/>
                </a:rPr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id: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고유 번호</a:t>
              </a:r>
              <a:endParaRPr lang="en-US" altLang="ko-KR" sz="1200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username: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사용자 이메일</a:t>
              </a:r>
              <a:endParaRPr lang="en-US" altLang="ko-KR" sz="1200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200" dirty="0" err="1" smtClean="0">
                  <a:solidFill>
                    <a:schemeClr val="tx1"/>
                  </a:solidFill>
                  <a:latin typeface="+mn-ea"/>
                </a:rPr>
                <a:t>Hashed_password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: </a:t>
              </a:r>
              <a:r>
                <a:rPr lang="en-US" altLang="ko-KR" sz="1200" dirty="0" err="1" smtClean="0">
                  <a:solidFill>
                    <a:schemeClr val="tx1"/>
                  </a:solidFill>
                  <a:latin typeface="+mn-ea"/>
                </a:rPr>
                <a:t>bcrypt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알고리즘을 적용한 비밀번호</a:t>
              </a:r>
              <a:endParaRPr lang="en-US" altLang="ko-KR" sz="1200" dirty="0" smtClean="0">
                <a:solidFill>
                  <a:schemeClr val="tx1"/>
                </a:solidFill>
                <a:latin typeface="+mn-ea"/>
              </a:endParaRPr>
            </a:p>
            <a:p>
              <a:endParaRPr lang="en-US" altLang="ko-KR" sz="1400" dirty="0" smtClean="0">
                <a:solidFill>
                  <a:schemeClr val="tx1"/>
                </a:solidFill>
                <a:latin typeface="+mn-ea"/>
              </a:endParaRPr>
            </a:p>
            <a:p>
              <a: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  <a:t>**</a:t>
              </a:r>
              <a:r>
                <a:rPr lang="en-US" altLang="ko-KR" sz="1000" dirty="0" err="1" smtClean="0">
                  <a:solidFill>
                    <a:schemeClr val="tx1"/>
                  </a:solidFill>
                  <a:latin typeface="+mn-ea"/>
                </a:rPr>
                <a:t>bcrypt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알고리즘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+mn-ea"/>
                </a:rPr>
                <a:t>: 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+mn-ea"/>
                </a:rPr>
                <a:t>일정한 규칙한 따라 해시 값으로 변환하여 실제 비밀번호를 보이지 않게 함</a:t>
              </a:r>
              <a:endParaRPr lang="en-US" altLang="ko-KR" sz="1000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51507" y="4815281"/>
              <a:ext cx="6014907" cy="14093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err="1" smtClean="0">
                  <a:solidFill>
                    <a:schemeClr val="tx1"/>
                  </a:solidFill>
                  <a:latin typeface="+mn-ea"/>
                </a:rPr>
                <a:t>rec_fav</a:t>
              </a:r>
              <a:r>
                <a:rPr lang="en-US" altLang="ko-KR" b="1" dirty="0" smtClean="0">
                  <a:solidFill>
                    <a:schemeClr val="tx1"/>
                  </a:solidFill>
                  <a:latin typeface="+mn-ea"/>
                </a:rPr>
                <a:t> (</a:t>
              </a: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사용자에게 추천해줄 영화 리스트</a:t>
              </a:r>
              <a:r>
                <a:rPr lang="en-US" altLang="ko-KR" b="1" dirty="0" smtClean="0">
                  <a:solidFill>
                    <a:schemeClr val="tx1"/>
                  </a:solidFill>
                  <a:latin typeface="+mn-ea"/>
                </a:rPr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id: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고유 번호</a:t>
              </a:r>
              <a:endParaRPr lang="en-US" altLang="ko-KR" sz="1200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200" dirty="0" err="1" smtClean="0">
                  <a:solidFill>
                    <a:schemeClr val="tx1"/>
                  </a:solidFill>
                  <a:latin typeface="+mn-ea"/>
                </a:rPr>
                <a:t>User_id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: 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users.id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와 외래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키 관계를 형성하여 특정 사용자와 연결함</a:t>
              </a:r>
              <a:endParaRPr lang="en-US" altLang="ko-KR" sz="1200" dirty="0" smtClean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200" dirty="0" err="1" smtClean="0">
                  <a:solidFill>
                    <a:schemeClr val="tx1"/>
                  </a:solidFill>
                  <a:latin typeface="+mn-ea"/>
                </a:rPr>
                <a:t>Movie_code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: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추천 영화 리스트</a:t>
              </a:r>
              <a:endParaRPr lang="en-US" altLang="ko-KR" sz="1200" dirty="0" smtClean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251506" y="3166844"/>
              <a:ext cx="6014907" cy="14093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spcCol="360000" rtlCol="0" anchor="ctr"/>
            <a:lstStyle/>
            <a:p>
              <a:r>
                <a:rPr lang="en-US" altLang="ko-KR" b="1" dirty="0" err="1">
                  <a:solidFill>
                    <a:schemeClr val="tx1"/>
                  </a:solidFill>
                  <a:latin typeface="+mn-ea"/>
                </a:rPr>
                <a:t>u</a:t>
              </a:r>
              <a:r>
                <a:rPr lang="en-US" altLang="ko-KR" b="1" dirty="0" err="1" smtClean="0">
                  <a:solidFill>
                    <a:schemeClr val="tx1"/>
                  </a:solidFill>
                  <a:latin typeface="+mn-ea"/>
                </a:rPr>
                <a:t>ser_fav</a:t>
              </a:r>
              <a:r>
                <a:rPr lang="en-US" altLang="ko-KR" b="1" dirty="0" smtClean="0">
                  <a:solidFill>
                    <a:schemeClr val="tx1"/>
                  </a:solidFill>
                  <a:latin typeface="+mn-ea"/>
                </a:rPr>
                <a:t> (</a:t>
              </a:r>
              <a:r>
                <a:rPr lang="ko-KR" altLang="en-US" b="1" dirty="0" smtClean="0">
                  <a:solidFill>
                    <a:schemeClr val="tx1"/>
                  </a:solidFill>
                  <a:latin typeface="+mn-ea"/>
                </a:rPr>
                <a:t>사용자가 관심을 가지는 영화 정보</a:t>
              </a:r>
              <a:r>
                <a:rPr lang="en-US" altLang="ko-KR" b="1" dirty="0" smtClean="0">
                  <a:solidFill>
                    <a:schemeClr val="tx1"/>
                  </a:solidFill>
                  <a:latin typeface="+mn-ea"/>
                </a:rPr>
                <a:t>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Id: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고유 번호</a:t>
              </a:r>
              <a:endParaRPr lang="en-US" altLang="ko-KR" sz="1200" dirty="0" smtClean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200" dirty="0" err="1" smtClean="0">
                  <a:solidFill>
                    <a:schemeClr val="tx1"/>
                  </a:solidFill>
                  <a:latin typeface="+mn-ea"/>
                </a:rPr>
                <a:t>User_id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: users.id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와 외래 키 관계를 형성하여 특정 사용자와 연결함</a:t>
              </a:r>
              <a:endParaRPr lang="en-US" altLang="ko-KR" sz="1200" dirty="0" smtClean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Code: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영화 코드</a:t>
              </a:r>
              <a:endParaRPr lang="en-US" altLang="ko-KR" sz="1200" dirty="0" smtClean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Title: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영화 제목</a:t>
              </a:r>
              <a:endParaRPr lang="en-US" altLang="ko-KR" sz="1200" dirty="0" smtClean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Director: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영화 감독</a:t>
              </a:r>
              <a:endParaRPr lang="en-US" altLang="ko-KR" sz="1200" dirty="0" smtClean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Actor: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영화에 출연한 배우</a:t>
              </a:r>
              <a:endParaRPr lang="en-US" altLang="ko-KR" sz="1200" dirty="0" smtClean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Genre: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영화 장르</a:t>
              </a:r>
              <a:endParaRPr lang="en-US" altLang="ko-KR" sz="1200" dirty="0" smtClean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Nation: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+mn-ea"/>
                </a:rPr>
                <a:t>영화 </a:t>
              </a:r>
              <a:r>
                <a:rPr lang="ko-KR" altLang="en-US" sz="1200" dirty="0" err="1" smtClean="0">
                  <a:solidFill>
                    <a:schemeClr val="tx1"/>
                  </a:solidFill>
                  <a:latin typeface="+mn-ea"/>
                </a:rPr>
                <a:t>제작국가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004697" y="1224413"/>
              <a:ext cx="3473736" cy="5000219"/>
              <a:chOff x="1038253" y="914020"/>
              <a:chExt cx="3473736" cy="5000219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1038253" y="914020"/>
                <a:ext cx="3473736" cy="5000219"/>
                <a:chOff x="845307" y="914020"/>
                <a:chExt cx="3473736" cy="5000219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5307" y="1560352"/>
                  <a:ext cx="3468211" cy="4353887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850832" y="914020"/>
                  <a:ext cx="3468211" cy="615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 smtClean="0">
                      <a:latin typeface="+mn-ea"/>
                    </a:rPr>
                    <a:t>ERD(Entity-Relationship </a:t>
                  </a:r>
                  <a:r>
                    <a:rPr lang="en-US" altLang="ko-KR" sz="1400" b="1" dirty="0">
                      <a:latin typeface="+mn-ea"/>
                    </a:rPr>
                    <a:t>Diagram</a:t>
                  </a:r>
                  <a:r>
                    <a:rPr lang="en-US" altLang="ko-KR" sz="1400" b="1" dirty="0" smtClean="0">
                      <a:latin typeface="+mn-ea"/>
                    </a:rPr>
                    <a:t>)</a:t>
                  </a:r>
                </a:p>
                <a:p>
                  <a:r>
                    <a:rPr lang="ko-KR" altLang="en-US" sz="1000" dirty="0">
                      <a:latin typeface="+mn-ea"/>
                    </a:rPr>
                    <a:t>데이터베이스의 구조와 데이터 간의 관계를 시각적으로 </a:t>
                  </a:r>
                  <a:r>
                    <a:rPr lang="ko-KR" altLang="en-US" sz="1000" dirty="0" smtClean="0">
                      <a:latin typeface="+mn-ea"/>
                    </a:rPr>
                    <a:t>표현함</a:t>
                  </a:r>
                  <a:endParaRPr lang="ko-KR" altLang="en-US" sz="1000" dirty="0">
                    <a:latin typeface="+mn-ea"/>
                  </a:endParaRPr>
                </a:p>
              </p:txBody>
            </p:sp>
          </p:grpSp>
          <p:sp>
            <p:nvSpPr>
              <p:cNvPr id="4" name="TextBox 3"/>
              <p:cNvSpPr txBox="1"/>
              <p:nvPr/>
            </p:nvSpPr>
            <p:spPr>
              <a:xfrm>
                <a:off x="1407906" y="3475685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>
                    <a:latin typeface="+mn-ea"/>
                  </a:rPr>
                  <a:t>회원</a:t>
                </a:r>
                <a:endParaRPr lang="ko-KR" altLang="en-US" sz="1000" dirty="0">
                  <a:latin typeface="+mn-ea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294009" y="2617365"/>
                <a:ext cx="86914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>
                    <a:latin typeface="+mn-ea"/>
                  </a:rPr>
                  <a:t>추천 리스트</a:t>
                </a:r>
                <a:endParaRPr lang="ko-KR" altLang="en-US" sz="1000" dirty="0">
                  <a:latin typeface="+mn-ea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807304" y="3581935"/>
                <a:ext cx="74090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>
                    <a:latin typeface="+mn-ea"/>
                  </a:rPr>
                  <a:t>영화 정보</a:t>
                </a:r>
                <a:endParaRPr lang="ko-KR" altLang="en-US" sz="1000" dirty="0">
                  <a:latin typeface="+mn-ea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2048312" y="743352"/>
            <a:ext cx="8095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 smtClean="0"/>
              <a:t>ERD</a:t>
            </a:r>
            <a:r>
              <a:rPr lang="ko-KR" altLang="en-US" sz="1400" u="sng" dirty="0" smtClean="0"/>
              <a:t>와 각 칼럼에 대한 소개를 통해 데이터베이스가 어떤 방식으로 구축되었는지 설명한다</a:t>
            </a:r>
            <a:endParaRPr lang="ko-KR" altLang="en-US" sz="1400" u="sng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59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43825" y="1178857"/>
            <a:ext cx="10704351" cy="5030849"/>
            <a:chOff x="707473" y="1036245"/>
            <a:chExt cx="10704351" cy="5030849"/>
          </a:xfrm>
        </p:grpSpPr>
        <p:grpSp>
          <p:nvGrpSpPr>
            <p:cNvPr id="7" name="그룹 6"/>
            <p:cNvGrpSpPr/>
            <p:nvPr/>
          </p:nvGrpSpPr>
          <p:grpSpPr>
            <a:xfrm>
              <a:off x="4387444" y="1036245"/>
              <a:ext cx="3344409" cy="844491"/>
              <a:chOff x="8221212" y="981513"/>
              <a:chExt cx="2592198" cy="122479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8221212" y="1434519"/>
                <a:ext cx="2592198" cy="7717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  <a:latin typeface="+mn-ea"/>
                  </a:rPr>
                  <a:t>영화진흥위원회 </a:t>
                </a:r>
                <a:r>
                  <a:rPr lang="en-US" altLang="ko-KR" dirty="0" smtClean="0">
                    <a:solidFill>
                      <a:schemeClr val="tx1"/>
                    </a:solidFill>
                    <a:latin typeface="+mn-ea"/>
                  </a:rPr>
                  <a:t>OPEN API 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+mn-ea"/>
                  </a:rPr>
                  <a:t>서비스</a:t>
                </a:r>
                <a:endParaRPr lang="en-US" altLang="ko-KR" sz="1000" dirty="0" smtClean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8221212" y="981513"/>
                <a:ext cx="2592198" cy="45300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latin typeface="+mn-ea"/>
                  </a:rPr>
                  <a:t>영화 정보 </a:t>
                </a:r>
                <a:r>
                  <a:rPr lang="en-US" altLang="ko-KR" sz="1400" dirty="0" smtClean="0">
                    <a:latin typeface="+mn-ea"/>
                  </a:rPr>
                  <a:t>DB</a:t>
                </a:r>
                <a:endParaRPr lang="ko-KR" altLang="en-US" sz="1400" dirty="0">
                  <a:latin typeface="+mn-ea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8067415" y="1036245"/>
              <a:ext cx="3344409" cy="859667"/>
              <a:chOff x="8221212" y="981513"/>
              <a:chExt cx="2592198" cy="1224792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8221212" y="1434519"/>
                <a:ext cx="2592198" cy="7717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+mn-ea"/>
                  </a:rPr>
                  <a:t>TMDB API</a:t>
                </a:r>
                <a:endParaRPr lang="en-US" altLang="ko-KR" sz="1000" dirty="0" smtClean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221212" y="981513"/>
                <a:ext cx="2592198" cy="45300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latin typeface="+mn-ea"/>
                  </a:rPr>
                  <a:t>영화 사진 </a:t>
                </a:r>
                <a:r>
                  <a:rPr lang="en-US" altLang="ko-KR" sz="1400" dirty="0" smtClean="0">
                    <a:latin typeface="+mn-ea"/>
                  </a:rPr>
                  <a:t>DB</a:t>
                </a:r>
                <a:endParaRPr lang="ko-KR" altLang="en-US" sz="1400" dirty="0">
                  <a:latin typeface="+mn-ea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707473" y="1036245"/>
              <a:ext cx="3344409" cy="844491"/>
              <a:chOff x="8221212" y="981513"/>
              <a:chExt cx="2592198" cy="1224792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8221212" y="1434519"/>
                <a:ext cx="2592198" cy="7717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  <a:latin typeface="+mn-ea"/>
                  </a:rPr>
                  <a:t>(Llama 3.1</a:t>
                </a:r>
                <a:r>
                  <a:rPr lang="ko-KR" altLang="en-US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ko-KR" altLang="en-US" dirty="0" smtClean="0">
                    <a:solidFill>
                      <a:schemeClr val="tx1"/>
                    </a:solidFill>
                    <a:latin typeface="+mn-ea"/>
                  </a:rPr>
                  <a:t>기반의 </a:t>
                </a:r>
                <a:r>
                  <a:rPr lang="en-US" altLang="ko-KR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r>
                  <a:rPr lang="en-US" altLang="ko-KR" dirty="0" err="1" smtClean="0">
                    <a:solidFill>
                      <a:schemeClr val="tx1"/>
                    </a:solidFill>
                    <a:latin typeface="+mn-ea"/>
                  </a:rPr>
                  <a:t>Bllossom</a:t>
                </a:r>
                <a:endParaRPr lang="en-US" altLang="ko-KR" dirty="0" smtClean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221212" y="981513"/>
                <a:ext cx="2592198" cy="45300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latin typeface="+mn-ea"/>
                  </a:rPr>
                  <a:t>LLM</a:t>
                </a:r>
                <a:endParaRPr lang="ko-KR" altLang="en-US" sz="1400" dirty="0">
                  <a:latin typeface="+mn-ea"/>
                </a:endParaRPr>
              </a:p>
            </p:txBody>
          </p:sp>
        </p:grpSp>
        <p:sp>
          <p:nvSpPr>
            <p:cNvPr id="14" name="내용 개체 틀 2"/>
            <p:cNvSpPr txBox="1">
              <a:spLocks/>
            </p:cNvSpPr>
            <p:nvPr/>
          </p:nvSpPr>
          <p:spPr>
            <a:xfrm>
              <a:off x="707473" y="1895912"/>
              <a:ext cx="3344409" cy="417118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2880" indent="-182880" algn="l" defTabSz="914400" rtl="0" eaLnBrk="1" latinLnBrk="1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 smtClean="0">
                  <a:latin typeface="+mn-ea"/>
                </a:rPr>
                <a:t>URL</a:t>
              </a:r>
            </a:p>
            <a:p>
              <a:r>
                <a:rPr lang="en-US" altLang="ko-KR" sz="1200" dirty="0" smtClean="0">
                  <a:latin typeface="+mn-ea"/>
                  <a:hlinkClick r:id="rId2"/>
                </a:rPr>
                <a:t>https</a:t>
              </a:r>
              <a:r>
                <a:rPr lang="en-US" altLang="ko-KR" sz="1200" dirty="0">
                  <a:latin typeface="+mn-ea"/>
                  <a:hlinkClick r:id="rId2"/>
                </a:rPr>
                <a:t>://</a:t>
              </a:r>
              <a:r>
                <a:rPr lang="en-US" altLang="ko-KR" sz="1200" dirty="0" smtClean="0">
                  <a:latin typeface="+mn-ea"/>
                  <a:hlinkClick r:id="rId2"/>
                </a:rPr>
                <a:t>huggingface.co/MLP-KTLim/llama-3-Korean-Bllossom-8B</a:t>
              </a:r>
              <a:endParaRPr lang="en-US" altLang="ko-KR" sz="1200" dirty="0" smtClean="0">
                <a:latin typeface="+mn-ea"/>
              </a:endParaRPr>
            </a:p>
            <a:p>
              <a:endParaRPr lang="en-US" altLang="ko-KR" sz="1400" dirty="0">
                <a:latin typeface="+mn-ea"/>
              </a:endParaRPr>
            </a:p>
            <a:p>
              <a:r>
                <a:rPr lang="ko-KR" altLang="en-US" sz="1800" dirty="0" smtClean="0">
                  <a:latin typeface="+mn-ea"/>
                </a:rPr>
                <a:t>소개</a:t>
              </a:r>
              <a:endParaRPr lang="en-US" altLang="ko-KR" sz="1800" dirty="0" smtClean="0">
                <a:latin typeface="+mn-ea"/>
              </a:endParaRPr>
            </a:p>
            <a:p>
              <a:r>
                <a:rPr lang="ko-KR" altLang="en-US" sz="1300" dirty="0" err="1" smtClean="0">
                  <a:latin typeface="+mn-ea"/>
                </a:rPr>
                <a:t>서울과기대</a:t>
              </a:r>
              <a:r>
                <a:rPr lang="ko-KR" altLang="en-US" sz="1300" dirty="0" smtClean="0">
                  <a:latin typeface="+mn-ea"/>
                </a:rPr>
                <a:t> </a:t>
              </a:r>
              <a:r>
                <a:rPr lang="ko-KR" altLang="en-US" sz="1300" dirty="0" err="1" smtClean="0">
                  <a:latin typeface="+mn-ea"/>
                </a:rPr>
                <a:t>슈퍼컴퓨팅</a:t>
              </a:r>
              <a:r>
                <a:rPr lang="ko-KR" altLang="en-US" sz="1300" dirty="0" smtClean="0">
                  <a:latin typeface="+mn-ea"/>
                </a:rPr>
                <a:t> 센터의 지원으로 만들어진 한국어</a:t>
              </a:r>
              <a:r>
                <a:rPr lang="en-US" altLang="ko-KR" sz="1300" dirty="0" smtClean="0">
                  <a:latin typeface="+mn-ea"/>
                </a:rPr>
                <a:t>-</a:t>
              </a:r>
              <a:r>
                <a:rPr lang="ko-KR" altLang="en-US" sz="1300" dirty="0" smtClean="0">
                  <a:latin typeface="+mn-ea"/>
                </a:rPr>
                <a:t>영어 이중 </a:t>
              </a:r>
              <a:r>
                <a:rPr lang="ko-KR" altLang="en-US" sz="1300" dirty="0" err="1" smtClean="0">
                  <a:latin typeface="+mn-ea"/>
                </a:rPr>
                <a:t>언어모델</a:t>
              </a:r>
              <a:endParaRPr lang="en-US" altLang="ko-KR" sz="1300" dirty="0" smtClean="0">
                <a:latin typeface="+mn-ea"/>
              </a:endParaRPr>
            </a:p>
            <a:p>
              <a:endParaRPr lang="en-US" altLang="ko-KR" sz="1400" dirty="0" smtClean="0">
                <a:latin typeface="+mn-ea"/>
              </a:endParaRPr>
            </a:p>
            <a:p>
              <a:r>
                <a:rPr lang="ko-KR" altLang="en-US" sz="1800" dirty="0" smtClean="0">
                  <a:latin typeface="+mn-ea"/>
                </a:rPr>
                <a:t>상세</a:t>
              </a:r>
              <a:endParaRPr lang="en-US" altLang="ko-KR" sz="1800" dirty="0" smtClean="0">
                <a:latin typeface="+mn-ea"/>
              </a:endParaRPr>
            </a:p>
            <a:p>
              <a:r>
                <a:rPr lang="ko-KR" altLang="en-US" sz="1300" dirty="0" smtClean="0">
                  <a:latin typeface="+mn-ea"/>
                </a:rPr>
                <a:t>영화 데이터에 대한 학습이 되지 않아 직접적 활용은 어려움이 있음</a:t>
              </a:r>
              <a:endParaRPr lang="en-US" altLang="ko-KR" sz="1300" dirty="0" smtClean="0">
                <a:latin typeface="+mn-ea"/>
              </a:endParaRPr>
            </a:p>
            <a:p>
              <a:r>
                <a:rPr lang="ko-KR" altLang="en-US" sz="1300" dirty="0" smtClean="0">
                  <a:latin typeface="+mn-ea"/>
                </a:rPr>
                <a:t>문장을 요약하거나 키워드를 추출하는데 강점을 보임</a:t>
              </a:r>
              <a:endParaRPr lang="en-US" altLang="ko-KR" sz="1300" dirty="0" smtClean="0">
                <a:latin typeface="+mn-ea"/>
              </a:endParaRPr>
            </a:p>
            <a:p>
              <a:r>
                <a:rPr lang="ko-KR" altLang="en-US" sz="1300" dirty="0" smtClean="0">
                  <a:latin typeface="+mn-ea"/>
                </a:rPr>
                <a:t>주요 기술인 검색과 추천에 활용</a:t>
              </a:r>
              <a:endParaRPr lang="en-US" altLang="ko-KR" sz="1300" dirty="0" smtClean="0">
                <a:latin typeface="+mn-ea"/>
              </a:endParaRPr>
            </a:p>
            <a:p>
              <a:endParaRPr lang="en-US" altLang="ko-KR" sz="1400" dirty="0" smtClean="0">
                <a:latin typeface="+mn-ea"/>
              </a:endParaRPr>
            </a:p>
          </p:txBody>
        </p:sp>
        <p:sp>
          <p:nvSpPr>
            <p:cNvPr id="15" name="내용 개체 틀 2"/>
            <p:cNvSpPr txBox="1">
              <a:spLocks/>
            </p:cNvSpPr>
            <p:nvPr/>
          </p:nvSpPr>
          <p:spPr>
            <a:xfrm>
              <a:off x="4379057" y="1895912"/>
              <a:ext cx="3344409" cy="417118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2880" indent="-182880" algn="l" defTabSz="914400" rtl="0" eaLnBrk="1" latinLnBrk="1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 smtClean="0">
                  <a:latin typeface="+mn-ea"/>
                </a:rPr>
                <a:t>URL</a:t>
              </a:r>
            </a:p>
            <a:p>
              <a:r>
                <a:rPr lang="en-US" altLang="ko-KR" sz="1200" dirty="0">
                  <a:latin typeface="+mn-ea"/>
                  <a:hlinkClick r:id="rId3"/>
                </a:rPr>
                <a:t>https://</a:t>
              </a:r>
              <a:r>
                <a:rPr lang="en-US" altLang="ko-KR" sz="1200" dirty="0" smtClean="0">
                  <a:latin typeface="+mn-ea"/>
                  <a:hlinkClick r:id="rId3"/>
                </a:rPr>
                <a:t>www.kobis.or.kr/kobisopenapi/homepg/main/main.do</a:t>
              </a:r>
              <a:endParaRPr lang="en-US" altLang="ko-KR" sz="1200" dirty="0" smtClean="0">
                <a:latin typeface="+mn-ea"/>
              </a:endParaRPr>
            </a:p>
            <a:p>
              <a:endParaRPr lang="en-US" altLang="ko-KR" sz="1800" dirty="0">
                <a:latin typeface="+mn-ea"/>
              </a:endParaRPr>
            </a:p>
            <a:p>
              <a:r>
                <a:rPr lang="ko-KR" altLang="en-US" sz="1800" dirty="0" smtClean="0">
                  <a:latin typeface="+mn-ea"/>
                </a:rPr>
                <a:t>기능</a:t>
              </a:r>
              <a:endParaRPr lang="en-US" altLang="ko-KR" sz="1800" dirty="0" smtClean="0">
                <a:latin typeface="+mn-ea"/>
              </a:endParaRPr>
            </a:p>
            <a:p>
              <a:r>
                <a:rPr lang="ko-KR" altLang="en-US" sz="1200" dirty="0" smtClean="0">
                  <a:latin typeface="+mn-ea"/>
                </a:rPr>
                <a:t>필요에 따라 호출하여 다양한 영화 데이터 제공</a:t>
              </a:r>
              <a:endParaRPr lang="en-US" altLang="ko-KR" sz="1200" dirty="0" smtClean="0">
                <a:latin typeface="+mn-ea"/>
              </a:endParaRPr>
            </a:p>
            <a:p>
              <a:endParaRPr lang="en-US" altLang="ko-KR" sz="1800" dirty="0" smtClean="0">
                <a:latin typeface="+mn-ea"/>
              </a:endParaRPr>
            </a:p>
            <a:p>
              <a:r>
                <a:rPr lang="ko-KR" altLang="en-US" sz="1800" dirty="0" smtClean="0">
                  <a:latin typeface="+mn-ea"/>
                </a:rPr>
                <a:t>상세</a:t>
              </a:r>
              <a:endParaRPr lang="en-US" altLang="ko-KR" sz="1800" dirty="0" smtClean="0">
                <a:latin typeface="+mn-ea"/>
              </a:endParaRPr>
            </a:p>
            <a:p>
              <a:r>
                <a:rPr lang="ko-KR" altLang="en-US" sz="1200" dirty="0" smtClean="0">
                  <a:latin typeface="+mn-ea"/>
                </a:rPr>
                <a:t>영화 목록</a:t>
              </a:r>
              <a:r>
                <a:rPr lang="en-US" altLang="ko-KR" sz="1200" dirty="0" smtClean="0">
                  <a:latin typeface="+mn-ea"/>
                </a:rPr>
                <a:t>: </a:t>
              </a:r>
              <a:r>
                <a:rPr lang="ko-KR" altLang="en-US" sz="1200" dirty="0" err="1" smtClean="0">
                  <a:latin typeface="+mn-ea"/>
                </a:rPr>
                <a:t>영화명</a:t>
              </a:r>
              <a:r>
                <a:rPr lang="en-US" altLang="ko-KR" sz="1200" dirty="0" smtClean="0">
                  <a:latin typeface="+mn-ea"/>
                </a:rPr>
                <a:t>, </a:t>
              </a:r>
              <a:r>
                <a:rPr lang="ko-KR" altLang="en-US" sz="1200" dirty="0" err="1" smtClean="0">
                  <a:latin typeface="+mn-ea"/>
                </a:rPr>
                <a:t>감독명</a:t>
              </a:r>
              <a:r>
                <a:rPr lang="ko-KR" altLang="en-US" sz="1200" dirty="0" smtClean="0">
                  <a:latin typeface="+mn-ea"/>
                </a:rPr>
                <a:t> 등</a:t>
              </a:r>
              <a:endParaRPr lang="en-US" altLang="ko-KR" sz="1200" dirty="0" smtClean="0">
                <a:latin typeface="+mn-ea"/>
              </a:endParaRPr>
            </a:p>
            <a:p>
              <a:r>
                <a:rPr lang="ko-KR" altLang="en-US" sz="1200" dirty="0" smtClean="0">
                  <a:latin typeface="+mn-ea"/>
                </a:rPr>
                <a:t>영화 상세정보</a:t>
              </a:r>
              <a:r>
                <a:rPr lang="en-US" altLang="ko-KR" sz="1200" dirty="0" smtClean="0">
                  <a:latin typeface="+mn-ea"/>
                </a:rPr>
                <a:t>: </a:t>
              </a:r>
              <a:r>
                <a:rPr lang="ko-KR" altLang="en-US" sz="1200" dirty="0" err="1" smtClean="0">
                  <a:latin typeface="+mn-ea"/>
                </a:rPr>
                <a:t>영화코드를</a:t>
              </a:r>
              <a:r>
                <a:rPr lang="ko-KR" altLang="en-US" sz="1200" dirty="0" smtClean="0">
                  <a:latin typeface="+mn-ea"/>
                </a:rPr>
                <a:t> 통해 조회</a:t>
              </a:r>
              <a:endParaRPr lang="en-US" altLang="ko-KR" sz="1200" dirty="0" smtClean="0">
                <a:latin typeface="+mn-ea"/>
              </a:endParaRPr>
            </a:p>
            <a:p>
              <a:r>
                <a:rPr lang="ko-KR" altLang="en-US" sz="1200" dirty="0" smtClean="0">
                  <a:latin typeface="+mn-ea"/>
                </a:rPr>
                <a:t>영화인 목록</a:t>
              </a:r>
              <a:r>
                <a:rPr lang="en-US" altLang="ko-KR" sz="1200" dirty="0" smtClean="0">
                  <a:latin typeface="+mn-ea"/>
                </a:rPr>
                <a:t>: </a:t>
              </a:r>
              <a:r>
                <a:rPr lang="ko-KR" altLang="en-US" sz="1200" dirty="0" err="1" smtClean="0">
                  <a:latin typeface="+mn-ea"/>
                </a:rPr>
                <a:t>영화인명</a:t>
              </a:r>
              <a:r>
                <a:rPr lang="en-US" altLang="ko-KR" sz="1200" dirty="0" smtClean="0">
                  <a:latin typeface="+mn-ea"/>
                </a:rPr>
                <a:t>, </a:t>
              </a:r>
              <a:r>
                <a:rPr lang="ko-KR" altLang="en-US" sz="1200" dirty="0" smtClean="0">
                  <a:latin typeface="+mn-ea"/>
                </a:rPr>
                <a:t>필모그래피 등</a:t>
              </a:r>
              <a:endParaRPr lang="en-US" altLang="ko-KR" sz="1200" dirty="0" smtClean="0">
                <a:latin typeface="+mn-ea"/>
              </a:endParaRPr>
            </a:p>
            <a:p>
              <a:r>
                <a:rPr lang="ko-KR" altLang="en-US" sz="1200" dirty="0" smtClean="0">
                  <a:latin typeface="+mn-ea"/>
                </a:rPr>
                <a:t>영화인 상세정보</a:t>
              </a:r>
              <a:r>
                <a:rPr lang="en-US" altLang="ko-KR" sz="1200" dirty="0" smtClean="0">
                  <a:latin typeface="+mn-ea"/>
                </a:rPr>
                <a:t>: </a:t>
              </a:r>
              <a:r>
                <a:rPr lang="ko-KR" altLang="en-US" sz="1200" dirty="0" smtClean="0">
                  <a:latin typeface="+mn-ea"/>
                </a:rPr>
                <a:t>영화인코드를 통해 조회</a:t>
              </a:r>
              <a:endParaRPr lang="en-US" altLang="ko-KR" sz="1200" dirty="0" smtClean="0">
                <a:latin typeface="+mn-ea"/>
              </a:endParaRPr>
            </a:p>
            <a:p>
              <a:endParaRPr lang="en-US" altLang="ko-KR" sz="1800" dirty="0" smtClean="0">
                <a:latin typeface="+mn-ea"/>
              </a:endParaRPr>
            </a:p>
            <a:p>
              <a:endParaRPr lang="en-US" altLang="ko-KR" sz="1400" dirty="0" smtClean="0">
                <a:latin typeface="+mn-ea"/>
              </a:endParaRPr>
            </a:p>
          </p:txBody>
        </p:sp>
        <p:sp>
          <p:nvSpPr>
            <p:cNvPr id="16" name="내용 개체 틀 2"/>
            <p:cNvSpPr txBox="1">
              <a:spLocks/>
            </p:cNvSpPr>
            <p:nvPr/>
          </p:nvSpPr>
          <p:spPr>
            <a:xfrm>
              <a:off x="8067415" y="1895912"/>
              <a:ext cx="3344409" cy="417118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2880" indent="-182880" algn="l" defTabSz="914400" rtl="0" eaLnBrk="1" latinLnBrk="1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dirty="0" smtClean="0">
                  <a:latin typeface="+mn-ea"/>
                </a:rPr>
                <a:t>URL</a:t>
              </a:r>
            </a:p>
            <a:p>
              <a:r>
                <a:rPr lang="en-US" altLang="ko-KR" sz="1200" dirty="0">
                  <a:latin typeface="+mn-ea"/>
                  <a:hlinkClick r:id="rId4"/>
                </a:rPr>
                <a:t>https://</a:t>
              </a:r>
              <a:r>
                <a:rPr lang="en-US" altLang="ko-KR" sz="1200" dirty="0" smtClean="0">
                  <a:latin typeface="+mn-ea"/>
                  <a:hlinkClick r:id="rId4"/>
                </a:rPr>
                <a:t>developer.themoviedb.org/reference/intro/getting-started</a:t>
              </a:r>
              <a:endParaRPr lang="en-US" altLang="ko-KR" sz="1200" dirty="0" smtClean="0">
                <a:latin typeface="+mn-ea"/>
              </a:endParaRPr>
            </a:p>
            <a:p>
              <a:endParaRPr lang="en-US" altLang="ko-KR" sz="1400" dirty="0">
                <a:latin typeface="+mn-ea"/>
              </a:endParaRPr>
            </a:p>
            <a:p>
              <a:r>
                <a:rPr lang="ko-KR" altLang="en-US" sz="1800" dirty="0" smtClean="0">
                  <a:latin typeface="+mn-ea"/>
                </a:rPr>
                <a:t>기능</a:t>
              </a:r>
              <a:endParaRPr lang="en-US" altLang="ko-KR" sz="1800" dirty="0" smtClean="0">
                <a:latin typeface="+mn-ea"/>
              </a:endParaRPr>
            </a:p>
            <a:p>
              <a:r>
                <a:rPr lang="ko-KR" altLang="en-US" sz="1200" dirty="0" smtClean="0">
                  <a:latin typeface="+mn-ea"/>
                </a:rPr>
                <a:t>현재 사용 가능한 영화</a:t>
              </a:r>
              <a:r>
                <a:rPr lang="en-US" altLang="ko-KR" sz="1200" dirty="0" smtClean="0">
                  <a:latin typeface="+mn-ea"/>
                </a:rPr>
                <a:t>, TV, </a:t>
              </a:r>
              <a:r>
                <a:rPr lang="ko-KR" altLang="en-US" sz="1200" dirty="0" smtClean="0">
                  <a:latin typeface="+mn-ea"/>
                </a:rPr>
                <a:t>배우 및 이미지에 대한 목록 제공</a:t>
              </a:r>
              <a:endParaRPr lang="en-US" altLang="ko-KR" sz="1200" dirty="0" smtClean="0">
                <a:latin typeface="+mn-ea"/>
              </a:endParaRPr>
            </a:p>
            <a:p>
              <a:endParaRPr lang="en-US" altLang="ko-KR" sz="1400" dirty="0" smtClean="0">
                <a:latin typeface="+mn-ea"/>
              </a:endParaRPr>
            </a:p>
            <a:p>
              <a:r>
                <a:rPr lang="ko-KR" altLang="en-US" sz="1800" dirty="0" smtClean="0">
                  <a:latin typeface="+mn-ea"/>
                </a:rPr>
                <a:t>상세</a:t>
              </a:r>
              <a:endParaRPr lang="en-US" altLang="ko-KR" sz="1800" dirty="0" smtClean="0">
                <a:latin typeface="+mn-ea"/>
              </a:endParaRPr>
            </a:p>
            <a:p>
              <a:r>
                <a:rPr lang="en-US" altLang="ko-KR" sz="1200" dirty="0" smtClean="0">
                  <a:latin typeface="+mn-ea"/>
                </a:rPr>
                <a:t>SEARCH – Movie: </a:t>
              </a:r>
              <a:r>
                <a:rPr lang="ko-KR" altLang="en-US" sz="1200" dirty="0" smtClean="0">
                  <a:latin typeface="+mn-ea"/>
                </a:rPr>
                <a:t>영화 포스터</a:t>
              </a:r>
              <a:endParaRPr lang="en-US" altLang="ko-KR" sz="1200" dirty="0" smtClean="0">
                <a:latin typeface="+mn-ea"/>
              </a:endParaRPr>
            </a:p>
            <a:p>
              <a:r>
                <a:rPr lang="en-US" altLang="ko-KR" sz="1200" dirty="0" smtClean="0">
                  <a:latin typeface="+mn-ea"/>
                </a:rPr>
                <a:t>SEARCH – Person: </a:t>
              </a:r>
              <a:r>
                <a:rPr lang="ko-KR" altLang="en-US" sz="1200" dirty="0" smtClean="0">
                  <a:latin typeface="+mn-ea"/>
                </a:rPr>
                <a:t>영화인 프로필 사진</a:t>
              </a:r>
              <a:endParaRPr lang="en-US" altLang="ko-KR" sz="1200" dirty="0" smtClean="0">
                <a:latin typeface="+mn-ea"/>
              </a:endParaRPr>
            </a:p>
            <a:p>
              <a:endParaRPr lang="en-US" altLang="ko-KR" sz="1400" dirty="0" smtClean="0">
                <a:latin typeface="+mn-ea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454232" y="201336"/>
            <a:ext cx="2182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bg1"/>
                </a:solidFill>
                <a:latin typeface="+mn-ea"/>
              </a:rPr>
              <a:t>API 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사용처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15241" y="757172"/>
            <a:ext cx="7361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u="sng" dirty="0" smtClean="0"/>
              <a:t>시스템을 작동하는데 필요한 외부에서 가져온 기술을 서술한다</a:t>
            </a:r>
            <a:endParaRPr lang="ko-KR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137877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05154" y="201336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유저 </a:t>
            </a:r>
            <a:r>
              <a:rPr lang="ko-KR" altLang="en-US" sz="3200" b="1" dirty="0" err="1" smtClean="0">
                <a:solidFill>
                  <a:schemeClr val="bg1"/>
                </a:solidFill>
                <a:latin typeface="+mn-ea"/>
              </a:rPr>
              <a:t>플로우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619505" y="1341947"/>
            <a:ext cx="8952991" cy="5069619"/>
            <a:chOff x="1186835" y="874805"/>
            <a:chExt cx="9777968" cy="5536761"/>
          </a:xfrm>
        </p:grpSpPr>
        <p:sp>
          <p:nvSpPr>
            <p:cNvPr id="6" name="순서도: 처리 5"/>
            <p:cNvSpPr/>
            <p:nvPr/>
          </p:nvSpPr>
          <p:spPr>
            <a:xfrm>
              <a:off x="1186835" y="874805"/>
              <a:ext cx="726246" cy="378674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시작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순서도: 처리 6"/>
            <p:cNvSpPr/>
            <p:nvPr/>
          </p:nvSpPr>
          <p:spPr>
            <a:xfrm>
              <a:off x="2336127" y="874805"/>
              <a:ext cx="1800036" cy="378674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로그인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회원가입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순서도: 처리 7"/>
            <p:cNvSpPr/>
            <p:nvPr/>
          </p:nvSpPr>
          <p:spPr>
            <a:xfrm>
              <a:off x="4559209" y="874805"/>
              <a:ext cx="768191" cy="378674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검색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순서도: 처리 8"/>
            <p:cNvSpPr/>
            <p:nvPr/>
          </p:nvSpPr>
          <p:spPr>
            <a:xfrm>
              <a:off x="5750446" y="874805"/>
              <a:ext cx="3443479" cy="378674"/>
            </a:xfrm>
            <a:prstGeom prst="flowChartProcess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결과 표시 및 추천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835" y="1341947"/>
              <a:ext cx="9777968" cy="506961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2117432" y="757172"/>
            <a:ext cx="7957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u="sng" dirty="0" smtClean="0"/>
              <a:t>사용자가 페이지 간에 어떻게 이동하며 특정 작업을 수행하는지 보여준다</a:t>
            </a:r>
            <a:endParaRPr lang="ko-KR" altLang="en-US" sz="1400" u="sng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7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97478" y="201336"/>
            <a:ext cx="3438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시스템 구조</a:t>
            </a:r>
            <a:r>
              <a:rPr lang="en-US" altLang="ko-KR" sz="3200" b="1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검색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3179" y="765561"/>
            <a:ext cx="864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u="sng" dirty="0" smtClean="0"/>
              <a:t>검색 동작을 수행할 때 시스템의 구성요소가 </a:t>
            </a:r>
            <a:r>
              <a:rPr lang="ko-KR" altLang="en-US" sz="1400" u="sng" dirty="0" smtClean="0"/>
              <a:t>상호작용하는 내용에 대해 </a:t>
            </a:r>
            <a:r>
              <a:rPr lang="ko-KR" altLang="en-US" sz="1400" u="sng" dirty="0" smtClean="0"/>
              <a:t>아키텍처를 통해 요약하였다</a:t>
            </a:r>
            <a:endParaRPr lang="ko-KR" altLang="en-US" sz="1400" u="sng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155" y="1199243"/>
            <a:ext cx="8279691" cy="515710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97478" y="201336"/>
            <a:ext cx="3438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시스템 구조</a:t>
            </a:r>
            <a:r>
              <a:rPr lang="en-US" altLang="ko-KR" sz="3200" b="1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3200" b="1" dirty="0" smtClean="0">
                <a:solidFill>
                  <a:schemeClr val="bg1"/>
                </a:solidFill>
                <a:latin typeface="+mn-ea"/>
              </a:rPr>
              <a:t>추천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872" y="1258349"/>
            <a:ext cx="6578256" cy="509800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73179" y="765561"/>
            <a:ext cx="864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u="sng" smtClean="0"/>
              <a:t>추천</a:t>
            </a:r>
            <a:r>
              <a:rPr lang="ko-KR" altLang="en-US" sz="1400" u="sng" smtClean="0"/>
              <a:t> </a:t>
            </a:r>
            <a:r>
              <a:rPr lang="ko-KR" altLang="en-US" sz="1400" u="sng" dirty="0" smtClean="0"/>
              <a:t>동작을 수행할 때 시스템의 구성요소가 </a:t>
            </a:r>
            <a:r>
              <a:rPr lang="ko-KR" altLang="en-US" sz="1400" u="sng" dirty="0" smtClean="0"/>
              <a:t>상호작용하는 내용에 대해 </a:t>
            </a:r>
            <a:r>
              <a:rPr lang="ko-KR" altLang="en-US" sz="1400" u="sng" dirty="0" smtClean="0"/>
              <a:t>아키텍처를 통해 요약하였다</a:t>
            </a:r>
            <a:endParaRPr lang="ko-KR" altLang="en-US" sz="1400" u="sng" dirty="0"/>
          </a:p>
        </p:txBody>
      </p:sp>
    </p:spTree>
    <p:extLst>
      <p:ext uri="{BB962C8B-B14F-4D97-AF65-F5344CB8AC3E}">
        <p14:creationId xmlns:p14="http://schemas.microsoft.com/office/powerpoint/2010/main" val="189151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틀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4293</TotalTime>
  <Words>929</Words>
  <Application>Microsoft Office PowerPoint</Application>
  <PresentationFormat>와이드스크린</PresentationFormat>
  <Paragraphs>194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HY중고딕</vt:lpstr>
      <vt:lpstr>맑은 고딕</vt:lpstr>
      <vt:lpstr>Corbel</vt:lpstr>
      <vt:lpstr>Wingdings</vt:lpstr>
      <vt:lpstr>Wingdings 2</vt:lpstr>
      <vt:lpstr>틀</vt:lpstr>
      <vt:lpstr>[KDT] 인공지능 AIoT를 이용한 빅데이터 분석 산업솔루션 개발 취업연계 부트캠프 (24.07 ~ 25.01) LLM을 활용한 영화 검색 및 추천 시스템</vt:lpstr>
      <vt:lpstr>프로젝트 개요</vt:lpstr>
      <vt:lpstr>프로젝트 일정</vt:lpstr>
      <vt:lpstr>핵심 기술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기대 효과 및 확장 가능성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영화 검색 및 추천 시스템</dc:title>
  <dc:creator>acy</dc:creator>
  <cp:lastModifiedBy>acy</cp:lastModifiedBy>
  <cp:revision>192</cp:revision>
  <dcterms:created xsi:type="dcterms:W3CDTF">2024-12-06T04:51:19Z</dcterms:created>
  <dcterms:modified xsi:type="dcterms:W3CDTF">2025-01-17T05:33:47Z</dcterms:modified>
</cp:coreProperties>
</file>